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2" r:id="rId1"/>
  </p:sldMasterIdLst>
  <p:notesMasterIdLst>
    <p:notesMasterId r:id="rId41"/>
  </p:notesMasterIdLst>
  <p:sldIdLst>
    <p:sldId id="256" r:id="rId2"/>
    <p:sldId id="307" r:id="rId3"/>
    <p:sldId id="281" r:id="rId4"/>
    <p:sldId id="308" r:id="rId5"/>
    <p:sldId id="284" r:id="rId6"/>
    <p:sldId id="266" r:id="rId7"/>
    <p:sldId id="267" r:id="rId8"/>
    <p:sldId id="268" r:id="rId9"/>
    <p:sldId id="260" r:id="rId10"/>
    <p:sldId id="261" r:id="rId11"/>
    <p:sldId id="269" r:id="rId12"/>
    <p:sldId id="270" r:id="rId13"/>
    <p:sldId id="262" r:id="rId14"/>
    <p:sldId id="263" r:id="rId15"/>
    <p:sldId id="271" r:id="rId16"/>
    <p:sldId id="272" r:id="rId17"/>
    <p:sldId id="264" r:id="rId18"/>
    <p:sldId id="273" r:id="rId19"/>
    <p:sldId id="285" r:id="rId20"/>
    <p:sldId id="287" r:id="rId21"/>
    <p:sldId id="277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265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CF1"/>
    <a:srgbClr val="CC0000"/>
    <a:srgbClr val="777777"/>
    <a:srgbClr val="CFCFCF"/>
    <a:srgbClr val="C8B798"/>
    <a:srgbClr val="E7E7E7"/>
    <a:srgbClr val="B1110F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06"/>
    <p:restoredTop sz="94683"/>
  </p:normalViewPr>
  <p:slideViewPr>
    <p:cSldViewPr>
      <p:cViewPr>
        <p:scale>
          <a:sx n="94" d="100"/>
          <a:sy n="94" d="100"/>
        </p:scale>
        <p:origin x="-67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Source: CRI Questionnaire Results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PWR3 Ranking 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Production</c:v>
                </c:pt>
                <c:pt idx="1">
                  <c:v>Wholesale</c:v>
                </c:pt>
                <c:pt idx="2">
                  <c:v>Retail</c:v>
                </c:pt>
                <c:pt idx="3">
                  <c:v>Residential</c:v>
                </c:pt>
                <c:pt idx="4">
                  <c:v>Recreation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4A-4DC6-BA17-597CBE9E00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Respondent PWR3 Ranking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Production</c:v>
                </c:pt>
                <c:pt idx="1">
                  <c:v>Wholesale</c:v>
                </c:pt>
                <c:pt idx="2">
                  <c:v>Retail</c:v>
                </c:pt>
                <c:pt idx="3">
                  <c:v>Residential</c:v>
                </c:pt>
                <c:pt idx="4">
                  <c:v>Recreation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4A-4DC6-BA17-597CBE9E0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445760"/>
        <c:axId val="53447296"/>
      </c:barChart>
      <c:catAx>
        <c:axId val="5344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47296"/>
        <c:crosses val="autoZero"/>
        <c:auto val="1"/>
        <c:lblAlgn val="ctr"/>
        <c:lblOffset val="100"/>
        <c:noMultiLvlLbl val="0"/>
      </c:catAx>
      <c:valAx>
        <c:axId val="5344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4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Source: American Communities Survey, 5 Year Estimates, Table DP04 (2014)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Built 1939 or earlier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County</c:v>
                </c:pt>
                <c:pt idx="1">
                  <c:v>State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0.10100000000000001</c:v>
                </c:pt>
                <c:pt idx="1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03-4E4E-8108-5651EA5947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Built 1940 to 1949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County</c:v>
                </c:pt>
                <c:pt idx="1">
                  <c:v>State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5.2999999999999999E-2</c:v>
                </c:pt>
                <c:pt idx="1">
                  <c:v>6.0999999999999999E-2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03-4E4E-8108-5651EA5947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Built 1950 to 1959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County</c:v>
                </c:pt>
                <c:pt idx="1">
                  <c:v>State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7.4999999999999997E-2</c:v>
                </c:pt>
                <c:pt idx="1">
                  <c:v>0.114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03-4E4E-8108-5651EA59477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Built 1960 to 1969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County</c:v>
                </c:pt>
                <c:pt idx="1">
                  <c:v>State</c:v>
                </c:pt>
              </c:strCache>
            </c:strRef>
          </c:cat>
          <c:val>
            <c:numRef>
              <c:f>Sheet1!$E$2:$E$3</c:f>
              <c:numCache>
                <c:formatCode>0.0%</c:formatCode>
                <c:ptCount val="2"/>
                <c:pt idx="0">
                  <c:v>0.13</c:v>
                </c:pt>
                <c:pt idx="1">
                  <c:v>0.115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603-4E4E-8108-5651EA59477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Built 1970 to 1979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County</c:v>
                </c:pt>
                <c:pt idx="1">
                  <c:v>State</c:v>
                </c:pt>
              </c:strCache>
            </c:strRef>
          </c:cat>
          <c:val>
            <c:numRef>
              <c:f>Sheet1!$F$2:$F$3</c:f>
              <c:numCache>
                <c:formatCode>0.0%</c:formatCode>
                <c:ptCount val="2"/>
                <c:pt idx="0">
                  <c:v>0.18</c:v>
                </c:pt>
                <c:pt idx="1">
                  <c:v>0.14199999999999999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03-4E4E-8108-5651EA59477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Built 1980 to 1989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County</c:v>
                </c:pt>
                <c:pt idx="1">
                  <c:v>State</c:v>
                </c:pt>
              </c:strCache>
            </c:strRef>
          </c:cat>
          <c:val>
            <c:numRef>
              <c:f>Sheet1!$G$2:$G$3</c:f>
              <c:numCache>
                <c:formatCode>0.0%</c:formatCode>
                <c:ptCount val="2"/>
                <c:pt idx="0">
                  <c:v>0.112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603-4E4E-8108-5651EA59477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Built 1990 to 1999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County</c:v>
                </c:pt>
                <c:pt idx="1">
                  <c:v>State</c:v>
                </c:pt>
              </c:strCache>
            </c:strRef>
          </c:cat>
          <c:val>
            <c:numRef>
              <c:f>Sheet1!$H$2:$H$3</c:f>
              <c:numCache>
                <c:formatCode>0.0%</c:formatCode>
                <c:ptCount val="2"/>
                <c:pt idx="0">
                  <c:v>0.19900000000000001</c:v>
                </c:pt>
                <c:pt idx="1">
                  <c:v>0.14599999999999999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603-4E4E-8108-5651EA594778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Built 2000 to 2009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County</c:v>
                </c:pt>
                <c:pt idx="1">
                  <c:v>State</c:v>
                </c:pt>
              </c:strCache>
            </c:strRef>
          </c:cat>
          <c:val>
            <c:numRef>
              <c:f>Sheet1!$I$2:$I$3</c:f>
              <c:numCache>
                <c:formatCode>0.0%</c:formatCode>
                <c:ptCount val="2"/>
                <c:pt idx="0">
                  <c:v>0.14000000000000001</c:v>
                </c:pt>
                <c:pt idx="1">
                  <c:v>0.13100000000000001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603-4E4E-8108-5651EA594778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Built 2010 or later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County</c:v>
                </c:pt>
                <c:pt idx="1">
                  <c:v>State</c:v>
                </c:pt>
              </c:strCache>
            </c:strRef>
          </c:cat>
          <c:val>
            <c:numRef>
              <c:f>Sheet1!$J$2:$J$3</c:f>
              <c:numCache>
                <c:formatCode>0.0%</c:formatCode>
                <c:ptCount val="2"/>
                <c:pt idx="0">
                  <c:v>0.01</c:v>
                </c:pt>
                <c:pt idx="1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603-4E4E-8108-5651EA594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815168"/>
        <c:axId val="53816704"/>
      </c:barChart>
      <c:catAx>
        <c:axId val="5381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16704"/>
        <c:crosses val="autoZero"/>
        <c:auto val="1"/>
        <c:lblAlgn val="ctr"/>
        <c:lblOffset val="100"/>
        <c:noMultiLvlLbl val="0"/>
      </c:catAx>
      <c:valAx>
        <c:axId val="5381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1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Source: American Communities Survey, 5 Year Estimates, Table DP02 (2014)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9th grade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County</c:v>
                </c:pt>
                <c:pt idx="1">
                  <c:v>State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2.1000000000000001E-2</c:v>
                </c:pt>
                <c:pt idx="1">
                  <c:v>4.1000000000000002E-2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3A-44FA-BAB2-4874DEFD9E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9th to 12th grade, no diploma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County</c:v>
                </c:pt>
                <c:pt idx="1">
                  <c:v>State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0.10199999999999999</c:v>
                </c:pt>
                <c:pt idx="1">
                  <c:v>8.3000000000000004E-2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3A-44FA-BAB2-4874DEFD9E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 school graduate (includes equivalency)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County</c:v>
                </c:pt>
                <c:pt idx="1">
                  <c:v>State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0.376</c:v>
                </c:pt>
                <c:pt idx="1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3A-44FA-BAB2-4874DEFD9E2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 college, no degree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County</c:v>
                </c:pt>
                <c:pt idx="1">
                  <c:v>State</c:v>
                </c:pt>
              </c:strCache>
            </c:strRef>
          </c:cat>
          <c:val>
            <c:numRef>
              <c:f>Sheet1!$E$2:$E$3</c:f>
              <c:numCache>
                <c:formatCode>0.0%</c:formatCode>
                <c:ptCount val="2"/>
                <c:pt idx="0">
                  <c:v>0.214</c:v>
                </c:pt>
                <c:pt idx="1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C3A-44FA-BAB2-4874DEFD9E2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Associate's degree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County</c:v>
                </c:pt>
                <c:pt idx="1">
                  <c:v>State</c:v>
                </c:pt>
              </c:strCache>
            </c:strRef>
          </c:cat>
          <c:val>
            <c:numRef>
              <c:f>Sheet1!$F$2:$F$3</c:f>
              <c:numCache>
                <c:formatCode>0.0%</c:formatCode>
                <c:ptCount val="2"/>
                <c:pt idx="0">
                  <c:v>7.4999999999999997E-2</c:v>
                </c:pt>
                <c:pt idx="1">
                  <c:v>8.1000000000000003E-2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C3A-44FA-BAB2-4874DEFD9E2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Bachelor's degree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County</c:v>
                </c:pt>
                <c:pt idx="1">
                  <c:v>State</c:v>
                </c:pt>
              </c:strCache>
            </c:strRef>
          </c:cat>
          <c:val>
            <c:numRef>
              <c:f>Sheet1!$G$2:$G$3</c:f>
              <c:numCache>
                <c:formatCode>0.0%</c:formatCode>
                <c:ptCount val="2"/>
                <c:pt idx="0">
                  <c:v>0.104</c:v>
                </c:pt>
                <c:pt idx="1">
                  <c:v>0.151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C3A-44FA-BAB2-4874DEFD9E2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Graduate or professional degree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County</c:v>
                </c:pt>
                <c:pt idx="1">
                  <c:v>State</c:v>
                </c:pt>
              </c:strCache>
            </c:strRef>
          </c:cat>
          <c:val>
            <c:numRef>
              <c:f>Sheet1!$H$2:$H$3</c:f>
              <c:numCache>
                <c:formatCode>0.0%</c:formatCode>
                <c:ptCount val="2"/>
                <c:pt idx="0">
                  <c:v>0.108</c:v>
                </c:pt>
                <c:pt idx="1">
                  <c:v>8.5000000000000006E-2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C3A-44FA-BAB2-4874DEFD9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944320"/>
        <c:axId val="53945856"/>
      </c:barChart>
      <c:catAx>
        <c:axId val="5394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45856"/>
        <c:crosses val="autoZero"/>
        <c:auto val="1"/>
        <c:lblAlgn val="ctr"/>
        <c:lblOffset val="100"/>
        <c:noMultiLvlLbl val="0"/>
      </c:catAx>
      <c:valAx>
        <c:axId val="53945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4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High School Diploma or Higher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0.875</c:v>
                </c:pt>
                <c:pt idx="1">
                  <c:v>0.88500000000000001</c:v>
                </c:pt>
                <c:pt idx="2">
                  <c:v>0.88300000000000001</c:v>
                </c:pt>
                <c:pt idx="3">
                  <c:v>0.871</c:v>
                </c:pt>
                <c:pt idx="4">
                  <c:v>0.877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5DC-4D85-A201-B46CD62E43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0.0%</c:formatCode>
                <c:ptCount val="5"/>
                <c:pt idx="0">
                  <c:v>0.86199999999999999</c:v>
                </c:pt>
                <c:pt idx="1">
                  <c:v>0.86599999999999999</c:v>
                </c:pt>
                <c:pt idx="2">
                  <c:v>0.87</c:v>
                </c:pt>
                <c:pt idx="3">
                  <c:v>0.872</c:v>
                </c:pt>
                <c:pt idx="4">
                  <c:v>0.876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5DC-4D85-A201-B46CD62E4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22144"/>
        <c:axId val="54023680"/>
      </c:lineChart>
      <c:catAx>
        <c:axId val="5402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23680"/>
        <c:crosses val="autoZero"/>
        <c:auto val="1"/>
        <c:lblAlgn val="ctr"/>
        <c:lblOffset val="100"/>
        <c:noMultiLvlLbl val="0"/>
      </c:catAx>
      <c:valAx>
        <c:axId val="5402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2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Bachelor’s Degree or Higher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0.21199999999999999</c:v>
                </c:pt>
                <c:pt idx="1">
                  <c:v>0.22900000000000001</c:v>
                </c:pt>
                <c:pt idx="2">
                  <c:v>0.22600000000000001</c:v>
                </c:pt>
                <c:pt idx="3">
                  <c:v>0.21099999999999999</c:v>
                </c:pt>
                <c:pt idx="4">
                  <c:v>0.21199999999999999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246-458D-8418-E6505EE0B0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0.0%</c:formatCode>
                <c:ptCount val="5"/>
                <c:pt idx="0">
                  <c:v>0.224</c:v>
                </c:pt>
                <c:pt idx="1">
                  <c:v>0.22700000000000001</c:v>
                </c:pt>
                <c:pt idx="2">
                  <c:v>0.23</c:v>
                </c:pt>
                <c:pt idx="3">
                  <c:v>0.23200000000000001</c:v>
                </c:pt>
                <c:pt idx="4">
                  <c:v>0.23599999999999999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246-458D-8418-E6505EE0B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45696"/>
        <c:axId val="54051584"/>
      </c:lineChart>
      <c:catAx>
        <c:axId val="5404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51584"/>
        <c:crosses val="autoZero"/>
        <c:auto val="1"/>
        <c:lblAlgn val="ctr"/>
        <c:lblOffset val="100"/>
        <c:noMultiLvlLbl val="0"/>
      </c:catAx>
      <c:valAx>
        <c:axId val="5405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4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Algebra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Average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0.629</c:v>
                </c:pt>
                <c:pt idx="1">
                  <c:v>0.72499999999999998</c:v>
                </c:pt>
                <c:pt idx="2">
                  <c:v>0.70299999999999996</c:v>
                </c:pt>
                <c:pt idx="3">
                  <c:v>0.7</c:v>
                </c:pt>
                <c:pt idx="4">
                  <c:v>0.73399999999999999</c:v>
                </c:pt>
                <c:pt idx="5">
                  <c:v>0.69799999999999995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902-4D3B-8DA5-33DEB212C0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Brown County High School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0.0%</c:formatCode>
                <c:ptCount val="6"/>
                <c:pt idx="0">
                  <c:v>0.73799999999999999</c:v>
                </c:pt>
                <c:pt idx="1">
                  <c:v>0.95699999999999996</c:v>
                </c:pt>
                <c:pt idx="2">
                  <c:v>0.93899999999999995</c:v>
                </c:pt>
                <c:pt idx="3">
                  <c:v>0.95299999999999996</c:v>
                </c:pt>
                <c:pt idx="4">
                  <c:v>0.97099999999999997</c:v>
                </c:pt>
                <c:pt idx="5">
                  <c:v>0.95099999999999996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902-4D3B-8DA5-33DEB212C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20704"/>
        <c:axId val="56922496"/>
      </c:lineChart>
      <c:catAx>
        <c:axId val="5692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22496"/>
        <c:crosses val="autoZero"/>
        <c:auto val="1"/>
        <c:lblAlgn val="ctr"/>
        <c:lblOffset val="100"/>
        <c:noMultiLvlLbl val="0"/>
      </c:catAx>
      <c:valAx>
        <c:axId val="5692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2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English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Average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0.64100000000000001</c:v>
                </c:pt>
                <c:pt idx="1">
                  <c:v>0.72</c:v>
                </c:pt>
                <c:pt idx="2">
                  <c:v>0.77900000000000003</c:v>
                </c:pt>
                <c:pt idx="3">
                  <c:v>0.76300000000000001</c:v>
                </c:pt>
                <c:pt idx="4">
                  <c:v>0.78300000000000003</c:v>
                </c:pt>
                <c:pt idx="5">
                  <c:v>0.78700000000000003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156-409F-B6D6-253A9C8A1C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Brown County High School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0.0%</c:formatCode>
                <c:ptCount val="6"/>
                <c:pt idx="0">
                  <c:v>0.69499999999999995</c:v>
                </c:pt>
                <c:pt idx="1">
                  <c:v>0.79900000000000004</c:v>
                </c:pt>
                <c:pt idx="2">
                  <c:v>0.753</c:v>
                </c:pt>
                <c:pt idx="3">
                  <c:v>0.76800000000000002</c:v>
                </c:pt>
                <c:pt idx="4">
                  <c:v>0.76400000000000001</c:v>
                </c:pt>
                <c:pt idx="5">
                  <c:v>0.79200000000000004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156-409F-B6D6-253A9C8A1C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156-409F-B6D6-253A9C8A1CB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156-409F-B6D6-253A9C8A1CB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156-409F-B6D6-253A9C8A1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224384"/>
        <c:axId val="54225920"/>
      </c:lineChart>
      <c:catAx>
        <c:axId val="5422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25920"/>
        <c:crosses val="autoZero"/>
        <c:auto val="1"/>
        <c:lblAlgn val="ctr"/>
        <c:lblOffset val="100"/>
        <c:noMultiLvlLbl val="0"/>
      </c:catAx>
      <c:valAx>
        <c:axId val="5422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2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Source: American</a:t>
            </a:r>
            <a:r>
              <a:rPr lang="en-US" sz="1200" baseline="0" dirty="0" smtClean="0"/>
              <a:t> Housing Survey (1989-2013)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PowerPoint]time series reasons'!$C$9</c:f>
              <c:strCache>
                <c:ptCount val="1"/>
                <c:pt idx="0">
                  <c:v>job </c:v>
                </c:pt>
              </c:strCache>
            </c:strRef>
          </c:tx>
          <c:marker>
            <c:symbol val="none"/>
          </c:marker>
          <c:cat>
            <c:numRef>
              <c:f>'[Chart in Microsoft PowerPoint]time series reasons'!$D$4:$H$4</c:f>
              <c:numCache>
                <c:formatCode>General</c:formatCode>
                <c:ptCount val="5"/>
                <c:pt idx="0">
                  <c:v>1989</c:v>
                </c:pt>
                <c:pt idx="1">
                  <c:v>1995</c:v>
                </c:pt>
                <c:pt idx="2">
                  <c:v>2001</c:v>
                </c:pt>
                <c:pt idx="3">
                  <c:v>2007</c:v>
                </c:pt>
                <c:pt idx="4">
                  <c:v>2013</c:v>
                </c:pt>
              </c:numCache>
            </c:numRef>
          </c:cat>
          <c:val>
            <c:numRef>
              <c:f>'[Chart in Microsoft PowerPoint]time series reasons'!$D$9:$H$9</c:f>
              <c:numCache>
                <c:formatCode>0.00%</c:formatCode>
                <c:ptCount val="5"/>
                <c:pt idx="0">
                  <c:v>0.13771137363910121</c:v>
                </c:pt>
                <c:pt idx="1">
                  <c:v>0.11877655055225149</c:v>
                </c:pt>
                <c:pt idx="2">
                  <c:v>8.3805398200599804E-2</c:v>
                </c:pt>
                <c:pt idx="3">
                  <c:v>7.8333045132284285E-2</c:v>
                </c:pt>
                <c:pt idx="4">
                  <c:v>0.10966205488772965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84D-4904-A20C-5FEC90B66EED}"/>
            </c:ext>
          </c:extLst>
        </c:ser>
        <c:ser>
          <c:idx val="1"/>
          <c:order val="1"/>
          <c:tx>
            <c:strRef>
              <c:f>'[Chart in Microsoft PowerPoint]time series reasons'!$C$10</c:f>
              <c:strCache>
                <c:ptCount val="1"/>
                <c:pt idx="0">
                  <c:v>schools &amp; public services </c:v>
                </c:pt>
              </c:strCache>
            </c:strRef>
          </c:tx>
          <c:marker>
            <c:symbol val="none"/>
          </c:marker>
          <c:cat>
            <c:numRef>
              <c:f>'[Chart in Microsoft PowerPoint]time series reasons'!$D$4:$H$4</c:f>
              <c:numCache>
                <c:formatCode>General</c:formatCode>
                <c:ptCount val="5"/>
                <c:pt idx="0">
                  <c:v>1989</c:v>
                </c:pt>
                <c:pt idx="1">
                  <c:v>1995</c:v>
                </c:pt>
                <c:pt idx="2">
                  <c:v>2001</c:v>
                </c:pt>
                <c:pt idx="3">
                  <c:v>2007</c:v>
                </c:pt>
                <c:pt idx="4">
                  <c:v>2013</c:v>
                </c:pt>
              </c:numCache>
            </c:numRef>
          </c:cat>
          <c:val>
            <c:numRef>
              <c:f>'[Chart in Microsoft PowerPoint]time series reasons'!$D$10:$H$10</c:f>
              <c:numCache>
                <c:formatCode>0.00%</c:formatCode>
                <c:ptCount val="5"/>
                <c:pt idx="0">
                  <c:v>0.1005327773917072</c:v>
                </c:pt>
                <c:pt idx="1">
                  <c:v>0.11549136222033418</c:v>
                </c:pt>
                <c:pt idx="2">
                  <c:v>0.22975674775074975</c:v>
                </c:pt>
                <c:pt idx="3">
                  <c:v>0.19643783503371953</c:v>
                </c:pt>
                <c:pt idx="4">
                  <c:v>0.70543207076434566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84D-4904-A20C-5FEC90B66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662848"/>
        <c:axId val="53664384"/>
      </c:lineChart>
      <c:catAx>
        <c:axId val="5366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3664384"/>
        <c:crosses val="autoZero"/>
        <c:auto val="1"/>
        <c:lblAlgn val="ctr"/>
        <c:lblOffset val="100"/>
        <c:noMultiLvlLbl val="0"/>
      </c:catAx>
      <c:valAx>
        <c:axId val="5366438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536628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Source: Bureau of Economic Analysis CA1 (1969-2014)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Sheet1!$A$2:$A$46</c:f>
              <c:numCache>
                <c:formatCode>General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Sheet1!$B$2:$B$46</c:f>
              <c:numCache>
                <c:formatCode>0.00%</c:formatCode>
                <c:ptCount val="45"/>
                <c:pt idx="0">
                  <c:v>2.3900000000000001E-2</c:v>
                </c:pt>
                <c:pt idx="1">
                  <c:v>3.1800000000000002E-2</c:v>
                </c:pt>
                <c:pt idx="2">
                  <c:v>2.6499999999999999E-2</c:v>
                </c:pt>
                <c:pt idx="3">
                  <c:v>4.3700000000000003E-2</c:v>
                </c:pt>
                <c:pt idx="4">
                  <c:v>1.9800000000000002E-2</c:v>
                </c:pt>
                <c:pt idx="5">
                  <c:v>3.5799999999999998E-2</c:v>
                </c:pt>
                <c:pt idx="6">
                  <c:v>2.8400000000000002E-2</c:v>
                </c:pt>
                <c:pt idx="7">
                  <c:v>3.4200000000000001E-2</c:v>
                </c:pt>
                <c:pt idx="8">
                  <c:v>3.3300000000000003E-2</c:v>
                </c:pt>
                <c:pt idx="9">
                  <c:v>3.3700000000000001E-2</c:v>
                </c:pt>
                <c:pt idx="10">
                  <c:v>2.7099999999999999E-2</c:v>
                </c:pt>
                <c:pt idx="11">
                  <c:v>-2.5000000000000001E-3</c:v>
                </c:pt>
                <c:pt idx="12">
                  <c:v>0.01</c:v>
                </c:pt>
                <c:pt idx="13">
                  <c:v>9.5999999999999992E-3</c:v>
                </c:pt>
                <c:pt idx="14">
                  <c:v>8.8000000000000005E-3</c:v>
                </c:pt>
                <c:pt idx="15">
                  <c:v>1.4500000000000001E-2</c:v>
                </c:pt>
                <c:pt idx="16">
                  <c:v>2.01E-2</c:v>
                </c:pt>
                <c:pt idx="17">
                  <c:v>1.3299999999999999E-2</c:v>
                </c:pt>
                <c:pt idx="18">
                  <c:v>1.14E-2</c:v>
                </c:pt>
                <c:pt idx="19">
                  <c:v>2.29E-2</c:v>
                </c:pt>
                <c:pt idx="20">
                  <c:v>2.58E-2</c:v>
                </c:pt>
                <c:pt idx="21">
                  <c:v>9.2999999999999992E-3</c:v>
                </c:pt>
                <c:pt idx="22">
                  <c:v>8.6E-3</c:v>
                </c:pt>
                <c:pt idx="23">
                  <c:v>1.01E-2</c:v>
                </c:pt>
                <c:pt idx="24">
                  <c:v>-1.03E-2</c:v>
                </c:pt>
                <c:pt idx="25">
                  <c:v>3.7000000000000002E-3</c:v>
                </c:pt>
                <c:pt idx="26">
                  <c:v>6.4000000000000003E-3</c:v>
                </c:pt>
                <c:pt idx="27">
                  <c:v>6.8999999999999999E-3</c:v>
                </c:pt>
                <c:pt idx="28">
                  <c:v>1.67E-2</c:v>
                </c:pt>
                <c:pt idx="29">
                  <c:v>-1.1000000000000001E-3</c:v>
                </c:pt>
                <c:pt idx="30">
                  <c:v>9.4999999999999998E-3</c:v>
                </c:pt>
                <c:pt idx="31">
                  <c:v>1.35E-2</c:v>
                </c:pt>
                <c:pt idx="32">
                  <c:v>9.1000000000000004E-3</c:v>
                </c:pt>
                <c:pt idx="33">
                  <c:v>2.3E-3</c:v>
                </c:pt>
                <c:pt idx="34">
                  <c:v>1E-3</c:v>
                </c:pt>
                <c:pt idx="35">
                  <c:v>-7.0000000000000001E-3</c:v>
                </c:pt>
                <c:pt idx="36">
                  <c:v>3.0000000000000001E-3</c:v>
                </c:pt>
                <c:pt idx="37">
                  <c:v>-3.5999999999999999E-3</c:v>
                </c:pt>
                <c:pt idx="38">
                  <c:v>0</c:v>
                </c:pt>
                <c:pt idx="39">
                  <c:v>-8.9999999999999998E-4</c:v>
                </c:pt>
                <c:pt idx="40">
                  <c:v>-3.3999999999999998E-3</c:v>
                </c:pt>
                <c:pt idx="41">
                  <c:v>-8.8000000000000005E-3</c:v>
                </c:pt>
                <c:pt idx="42">
                  <c:v>-5.0000000000000001E-4</c:v>
                </c:pt>
                <c:pt idx="43">
                  <c:v>-8.9999999999999998E-4</c:v>
                </c:pt>
                <c:pt idx="44">
                  <c:v>-6.1000000000000004E-3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969-4017-808D-A0DE98C347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Sheet1!$A$2:$A$46</c:f>
              <c:numCache>
                <c:formatCode>General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Sheet1!$C$2:$C$46</c:f>
              <c:numCache>
                <c:formatCode>0.00%</c:formatCode>
                <c:ptCount val="45"/>
                <c:pt idx="0">
                  <c:v>1.18E-2</c:v>
                </c:pt>
                <c:pt idx="1">
                  <c:v>8.8999999999999999E-3</c:v>
                </c:pt>
                <c:pt idx="2">
                  <c:v>8.8000000000000005E-3</c:v>
                </c:pt>
                <c:pt idx="3">
                  <c:v>6.1999999999999998E-3</c:v>
                </c:pt>
                <c:pt idx="4">
                  <c:v>3.8999999999999998E-3</c:v>
                </c:pt>
                <c:pt idx="5">
                  <c:v>2.0000000000000001E-4</c:v>
                </c:pt>
                <c:pt idx="6">
                  <c:v>3.8E-3</c:v>
                </c:pt>
                <c:pt idx="7">
                  <c:v>6.1999999999999998E-3</c:v>
                </c:pt>
                <c:pt idx="8">
                  <c:v>7.6E-3</c:v>
                </c:pt>
                <c:pt idx="9">
                  <c:v>5.1999999999999998E-3</c:v>
                </c:pt>
                <c:pt idx="10">
                  <c:v>2.8999999999999998E-3</c:v>
                </c:pt>
                <c:pt idx="11">
                  <c:v>-1.9E-3</c:v>
                </c:pt>
                <c:pt idx="12">
                  <c:v>-2.3E-3</c:v>
                </c:pt>
                <c:pt idx="13">
                  <c:v>-3.2000000000000002E-3</c:v>
                </c:pt>
                <c:pt idx="14">
                  <c:v>1.5E-3</c:v>
                </c:pt>
                <c:pt idx="15">
                  <c:v>2.0000000000000001E-4</c:v>
                </c:pt>
                <c:pt idx="16">
                  <c:v>-8.9999999999999998E-4</c:v>
                </c:pt>
                <c:pt idx="17">
                  <c:v>3.5000000000000001E-3</c:v>
                </c:pt>
                <c:pt idx="18">
                  <c:v>3.3999999999999998E-3</c:v>
                </c:pt>
                <c:pt idx="19">
                  <c:v>5.7999999999999996E-3</c:v>
                </c:pt>
                <c:pt idx="20">
                  <c:v>6.1999999999999998E-3</c:v>
                </c:pt>
                <c:pt idx="21">
                  <c:v>1.0500000000000001E-2</c:v>
                </c:pt>
                <c:pt idx="22">
                  <c:v>1.04E-2</c:v>
                </c:pt>
                <c:pt idx="23">
                  <c:v>1.14E-2</c:v>
                </c:pt>
                <c:pt idx="24">
                  <c:v>9.4999999999999998E-3</c:v>
                </c:pt>
                <c:pt idx="25">
                  <c:v>0.01</c:v>
                </c:pt>
                <c:pt idx="26">
                  <c:v>9.2999999999999992E-3</c:v>
                </c:pt>
                <c:pt idx="27">
                  <c:v>8.3000000000000001E-3</c:v>
                </c:pt>
                <c:pt idx="28">
                  <c:v>7.3000000000000001E-3</c:v>
                </c:pt>
                <c:pt idx="29">
                  <c:v>7.7000000000000002E-3</c:v>
                </c:pt>
                <c:pt idx="30">
                  <c:v>7.7999999999999996E-3</c:v>
                </c:pt>
                <c:pt idx="31">
                  <c:v>5.8999999999999999E-3</c:v>
                </c:pt>
                <c:pt idx="32">
                  <c:v>4.5999999999999999E-3</c:v>
                </c:pt>
                <c:pt idx="33">
                  <c:v>6.6E-3</c:v>
                </c:pt>
                <c:pt idx="34">
                  <c:v>5.8999999999999999E-3</c:v>
                </c:pt>
                <c:pt idx="35">
                  <c:v>7.3000000000000001E-3</c:v>
                </c:pt>
                <c:pt idx="36">
                  <c:v>8.6E-3</c:v>
                </c:pt>
                <c:pt idx="37">
                  <c:v>7.4000000000000003E-3</c:v>
                </c:pt>
                <c:pt idx="38">
                  <c:v>7.1000000000000004E-3</c:v>
                </c:pt>
                <c:pt idx="39">
                  <c:v>5.4000000000000003E-3</c:v>
                </c:pt>
                <c:pt idx="40">
                  <c:v>4.7999999999999996E-3</c:v>
                </c:pt>
                <c:pt idx="41">
                  <c:v>4.0000000000000001E-3</c:v>
                </c:pt>
                <c:pt idx="42">
                  <c:v>3.2000000000000002E-3</c:v>
                </c:pt>
                <c:pt idx="43">
                  <c:v>5.1000000000000004E-3</c:v>
                </c:pt>
                <c:pt idx="44">
                  <c:v>4.0000000000000001E-3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969-4017-808D-A0DE98C34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30560"/>
        <c:axId val="48532096"/>
      </c:lineChart>
      <c:catAx>
        <c:axId val="4853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32096"/>
        <c:crosses val="autoZero"/>
        <c:auto val="1"/>
        <c:lblAlgn val="ctr"/>
        <c:lblOffset val="100"/>
        <c:tickLblSkip val="5"/>
        <c:noMultiLvlLbl val="0"/>
      </c:catAx>
      <c:valAx>
        <c:axId val="4853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30560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Source: American Communities Survey, 5 Year Estimates, Table DP03 (2014)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Natural resources, construction, and maintenance occupations</c:v>
                </c:pt>
                <c:pt idx="1">
                  <c:v>Production, transportation, and material moving occupations</c:v>
                </c:pt>
                <c:pt idx="2">
                  <c:v>Sales and office occupations</c:v>
                </c:pt>
                <c:pt idx="3">
                  <c:v>Service occupations</c:v>
                </c:pt>
                <c:pt idx="4">
                  <c:v>Management, business, science, and arts occupations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0.121</c:v>
                </c:pt>
                <c:pt idx="1">
                  <c:v>0.16500000000000001</c:v>
                </c:pt>
                <c:pt idx="2">
                  <c:v>0.17799999999999999</c:v>
                </c:pt>
                <c:pt idx="3">
                  <c:v>0.218</c:v>
                </c:pt>
                <c:pt idx="4">
                  <c:v>0.318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0D-4D3B-91F0-F6705D36B4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Natural resources, construction, and maintenance occupations</c:v>
                </c:pt>
                <c:pt idx="1">
                  <c:v>Production, transportation, and material moving occupations</c:v>
                </c:pt>
                <c:pt idx="2">
                  <c:v>Sales and office occupations</c:v>
                </c:pt>
                <c:pt idx="3">
                  <c:v>Service occupations</c:v>
                </c:pt>
                <c:pt idx="4">
                  <c:v>Management, business, science, and arts occupations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8.6999999999999994E-2</c:v>
                </c:pt>
                <c:pt idx="1">
                  <c:v>0.183</c:v>
                </c:pt>
                <c:pt idx="2">
                  <c:v>0.23599999999999999</c:v>
                </c:pt>
                <c:pt idx="3">
                  <c:v>0.17100000000000001</c:v>
                </c:pt>
                <c:pt idx="4">
                  <c:v>0.32200000000000001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0D-4D3B-91F0-F6705D36B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219328"/>
        <c:axId val="53220864"/>
      </c:barChart>
      <c:catAx>
        <c:axId val="5321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0864"/>
        <c:crosses val="autoZero"/>
        <c:auto val="1"/>
        <c:lblAlgn val="ctr"/>
        <c:lblOffset val="100"/>
        <c:noMultiLvlLbl val="0"/>
      </c:catAx>
      <c:valAx>
        <c:axId val="53220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1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Source: American Communities Survey, 5 Year Estimates, Table DP03 (2013-2014)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Information (+8.9%)</c:v>
                </c:pt>
                <c:pt idx="1">
                  <c:v>Wholesale trade (-6.3%)</c:v>
                </c:pt>
                <c:pt idx="2">
                  <c:v>Agriculture, forestry, fishing and hunting, a… (+56.3%)</c:v>
                </c:pt>
                <c:pt idx="3">
                  <c:v>Public administration (-10.1%)</c:v>
                </c:pt>
                <c:pt idx="4">
                  <c:v>Finance and insurance, and real estate and re… (-25.8%)</c:v>
                </c:pt>
                <c:pt idx="5">
                  <c:v>Transportation and warehousing, and utilities (+22.5%)</c:v>
                </c:pt>
                <c:pt idx="6">
                  <c:v>Other services, except public administration (+40.7%)</c:v>
                </c:pt>
                <c:pt idx="7">
                  <c:v>Professional, scientific, and management, and… (-12.5%)</c:v>
                </c:pt>
                <c:pt idx="8">
                  <c:v>Retail trade (-10.4%)</c:v>
                </c:pt>
                <c:pt idx="9">
                  <c:v>Construction (+9.0%)</c:v>
                </c:pt>
                <c:pt idx="10">
                  <c:v>Arts, entertainment, and recreation, and acco… (+7.2%)</c:v>
                </c:pt>
                <c:pt idx="11">
                  <c:v>Manufacturing (+9.8%)</c:v>
                </c:pt>
                <c:pt idx="12">
                  <c:v>Educational services, and health care and soc… (-2.2%)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49</c:v>
                </c:pt>
                <c:pt idx="1">
                  <c:v>74</c:v>
                </c:pt>
                <c:pt idx="2">
                  <c:v>111</c:v>
                </c:pt>
                <c:pt idx="3">
                  <c:v>276</c:v>
                </c:pt>
                <c:pt idx="4">
                  <c:v>293</c:v>
                </c:pt>
                <c:pt idx="5">
                  <c:v>349</c:v>
                </c:pt>
                <c:pt idx="6">
                  <c:v>349</c:v>
                </c:pt>
                <c:pt idx="7">
                  <c:v>537</c:v>
                </c:pt>
                <c:pt idx="8">
                  <c:v>669</c:v>
                </c:pt>
                <c:pt idx="9">
                  <c:v>715</c:v>
                </c:pt>
                <c:pt idx="10">
                  <c:v>899</c:v>
                </c:pt>
                <c:pt idx="11">
                  <c:v>1153</c:v>
                </c:pt>
                <c:pt idx="12">
                  <c:v>1628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85-4284-AC59-ADD834DA5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254784"/>
        <c:axId val="53260672"/>
      </c:barChart>
      <c:catAx>
        <c:axId val="53254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0672"/>
        <c:crosses val="autoZero"/>
        <c:auto val="1"/>
        <c:lblAlgn val="ctr"/>
        <c:lblOffset val="100"/>
        <c:noMultiLvlLbl val="0"/>
      </c:catAx>
      <c:valAx>
        <c:axId val="53260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5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Source: American Communities Survey, 5 Year Estimates, Table DP03 (2010-2014)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0.108</c:v>
                </c:pt>
                <c:pt idx="1">
                  <c:v>0.112</c:v>
                </c:pt>
                <c:pt idx="2">
                  <c:v>0.13300000000000001</c:v>
                </c:pt>
                <c:pt idx="3">
                  <c:v>0.14599999999999999</c:v>
                </c:pt>
                <c:pt idx="4">
                  <c:v>0.14000000000000001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65-438F-87A2-5E9078B10D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0.0%</c:formatCode>
                <c:ptCount val="5"/>
                <c:pt idx="0">
                  <c:v>0.13500000000000001</c:v>
                </c:pt>
                <c:pt idx="1">
                  <c:v>0.14099999999999999</c:v>
                </c:pt>
                <c:pt idx="2">
                  <c:v>0.14699999999999999</c:v>
                </c:pt>
                <c:pt idx="3">
                  <c:v>0.154</c:v>
                </c:pt>
                <c:pt idx="4">
                  <c:v>0.155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065-438F-87A2-5E9078B10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40800"/>
        <c:axId val="53346688"/>
      </c:lineChart>
      <c:catAx>
        <c:axId val="533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46688"/>
        <c:crosses val="autoZero"/>
        <c:auto val="1"/>
        <c:lblAlgn val="ctr"/>
        <c:lblOffset val="100"/>
        <c:noMultiLvlLbl val="0"/>
      </c:catAx>
      <c:valAx>
        <c:axId val="5334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4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Source: American Communities Survey, 5 Year Estimates, Table DP03 (2010-2014)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_("$"* #,##0_);_("$"* \(#,##0\);_("$"* "-"??_);_(@_)</c:formatCode>
                <c:ptCount val="5"/>
                <c:pt idx="0">
                  <c:v>50139</c:v>
                </c:pt>
                <c:pt idx="1">
                  <c:v>50503</c:v>
                </c:pt>
                <c:pt idx="2">
                  <c:v>48652</c:v>
                </c:pt>
                <c:pt idx="3">
                  <c:v>51568</c:v>
                </c:pt>
                <c:pt idx="4">
                  <c:v>53107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300-447C-AEFE-972794AC49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_("$"* #,##0_);_("$"* \(#,##0\);_("$"* "-"??_);_(@_)</c:formatCode>
                <c:ptCount val="5"/>
                <c:pt idx="0">
                  <c:v>47697</c:v>
                </c:pt>
                <c:pt idx="1">
                  <c:v>48393</c:v>
                </c:pt>
                <c:pt idx="2">
                  <c:v>48374</c:v>
                </c:pt>
                <c:pt idx="3">
                  <c:v>48248</c:v>
                </c:pt>
                <c:pt idx="4">
                  <c:v>48737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300-447C-AEFE-972794AC4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89952"/>
        <c:axId val="53391744"/>
      </c:lineChart>
      <c:catAx>
        <c:axId val="5338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91744"/>
        <c:crosses val="autoZero"/>
        <c:auto val="1"/>
        <c:lblAlgn val="ctr"/>
        <c:lblOffset val="100"/>
        <c:noMultiLvlLbl val="0"/>
      </c:catAx>
      <c:valAx>
        <c:axId val="5339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8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Source: Bureau of Economic Analysis, CA25 (1969-2014)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Exportable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Sheet1!$A$2:$A$47</c:f>
              <c:numCache>
                <c:formatCode>General</c:formatCode>
                <c:ptCount val="46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</c:numCache>
            </c:num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380</c:v>
                </c:pt>
                <c:pt idx="1">
                  <c:v>362</c:v>
                </c:pt>
                <c:pt idx="2">
                  <c:v>396</c:v>
                </c:pt>
                <c:pt idx="3">
                  <c:v>406</c:v>
                </c:pt>
                <c:pt idx="4">
                  <c:v>455</c:v>
                </c:pt>
                <c:pt idx="5">
                  <c:v>471</c:v>
                </c:pt>
                <c:pt idx="6">
                  <c:v>452</c:v>
                </c:pt>
                <c:pt idx="7">
                  <c:v>445</c:v>
                </c:pt>
                <c:pt idx="8">
                  <c:v>468</c:v>
                </c:pt>
                <c:pt idx="9">
                  <c:v>494</c:v>
                </c:pt>
                <c:pt idx="10">
                  <c:v>527</c:v>
                </c:pt>
                <c:pt idx="11">
                  <c:v>512</c:v>
                </c:pt>
                <c:pt idx="12">
                  <c:v>555</c:v>
                </c:pt>
                <c:pt idx="13">
                  <c:v>542</c:v>
                </c:pt>
                <c:pt idx="14">
                  <c:v>540</c:v>
                </c:pt>
                <c:pt idx="15">
                  <c:v>641</c:v>
                </c:pt>
                <c:pt idx="16">
                  <c:v>750</c:v>
                </c:pt>
                <c:pt idx="17">
                  <c:v>884</c:v>
                </c:pt>
                <c:pt idx="18">
                  <c:v>1025</c:v>
                </c:pt>
                <c:pt idx="19">
                  <c:v>904</c:v>
                </c:pt>
                <c:pt idx="20">
                  <c:v>907</c:v>
                </c:pt>
                <c:pt idx="21">
                  <c:v>888</c:v>
                </c:pt>
                <c:pt idx="22">
                  <c:v>853</c:v>
                </c:pt>
                <c:pt idx="23">
                  <c:v>965</c:v>
                </c:pt>
                <c:pt idx="24">
                  <c:v>964</c:v>
                </c:pt>
                <c:pt idx="25">
                  <c:v>1051</c:v>
                </c:pt>
                <c:pt idx="26">
                  <c:v>1037</c:v>
                </c:pt>
                <c:pt idx="27">
                  <c:v>1046</c:v>
                </c:pt>
                <c:pt idx="28">
                  <c:v>1177</c:v>
                </c:pt>
                <c:pt idx="29">
                  <c:v>1557</c:v>
                </c:pt>
                <c:pt idx="30">
                  <c:v>1566</c:v>
                </c:pt>
                <c:pt idx="31">
                  <c:v>1596.5</c:v>
                </c:pt>
                <c:pt idx="32">
                  <c:v>1627</c:v>
                </c:pt>
                <c:pt idx="33">
                  <c:v>1696</c:v>
                </c:pt>
                <c:pt idx="34">
                  <c:v>1765</c:v>
                </c:pt>
                <c:pt idx="35">
                  <c:v>1817</c:v>
                </c:pt>
                <c:pt idx="36">
                  <c:v>1864</c:v>
                </c:pt>
                <c:pt idx="37">
                  <c:v>1927</c:v>
                </c:pt>
                <c:pt idx="38">
                  <c:v>1997</c:v>
                </c:pt>
                <c:pt idx="39">
                  <c:v>1946</c:v>
                </c:pt>
                <c:pt idx="40">
                  <c:v>1923</c:v>
                </c:pt>
                <c:pt idx="41">
                  <c:v>1730</c:v>
                </c:pt>
                <c:pt idx="42">
                  <c:v>1747</c:v>
                </c:pt>
                <c:pt idx="43">
                  <c:v>1612</c:v>
                </c:pt>
                <c:pt idx="44">
                  <c:v>1571</c:v>
                </c:pt>
                <c:pt idx="45">
                  <c:v>1620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EBF-4860-A285-F9D6DE6DBD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Non-exportable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Sheet1!$A$2:$A$47</c:f>
              <c:numCache>
                <c:formatCode>General</c:formatCode>
                <c:ptCount val="46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</c:numCache>
            </c:numRef>
          </c:cat>
          <c:val>
            <c:numRef>
              <c:f>Sheet1!$C$2:$C$47</c:f>
              <c:numCache>
                <c:formatCode>0</c:formatCode>
                <c:ptCount val="46"/>
                <c:pt idx="0">
                  <c:v>650</c:v>
                </c:pt>
                <c:pt idx="1">
                  <c:v>696</c:v>
                </c:pt>
                <c:pt idx="2">
                  <c:v>748</c:v>
                </c:pt>
                <c:pt idx="3">
                  <c:v>832</c:v>
                </c:pt>
                <c:pt idx="4">
                  <c:v>890</c:v>
                </c:pt>
                <c:pt idx="5">
                  <c:v>1009</c:v>
                </c:pt>
                <c:pt idx="6">
                  <c:v>1080</c:v>
                </c:pt>
                <c:pt idx="7">
                  <c:v>1183</c:v>
                </c:pt>
                <c:pt idx="8">
                  <c:v>1233</c:v>
                </c:pt>
                <c:pt idx="9">
                  <c:v>1358</c:v>
                </c:pt>
                <c:pt idx="10">
                  <c:v>1451</c:v>
                </c:pt>
                <c:pt idx="11">
                  <c:v>1515</c:v>
                </c:pt>
                <c:pt idx="12">
                  <c:v>1570</c:v>
                </c:pt>
                <c:pt idx="13">
                  <c:v>1580</c:v>
                </c:pt>
                <c:pt idx="14">
                  <c:v>1557</c:v>
                </c:pt>
                <c:pt idx="15">
                  <c:v>1814</c:v>
                </c:pt>
                <c:pt idx="16">
                  <c:v>2096</c:v>
                </c:pt>
                <c:pt idx="17">
                  <c:v>2353</c:v>
                </c:pt>
                <c:pt idx="18">
                  <c:v>2661</c:v>
                </c:pt>
                <c:pt idx="19">
                  <c:v>2331</c:v>
                </c:pt>
                <c:pt idx="20">
                  <c:v>2539</c:v>
                </c:pt>
                <c:pt idx="21">
                  <c:v>2744</c:v>
                </c:pt>
                <c:pt idx="22">
                  <c:v>2759</c:v>
                </c:pt>
                <c:pt idx="23">
                  <c:v>2845</c:v>
                </c:pt>
                <c:pt idx="24">
                  <c:v>2892</c:v>
                </c:pt>
                <c:pt idx="25">
                  <c:v>2904</c:v>
                </c:pt>
                <c:pt idx="26">
                  <c:v>2907</c:v>
                </c:pt>
                <c:pt idx="27">
                  <c:v>3028</c:v>
                </c:pt>
                <c:pt idx="28">
                  <c:v>3136</c:v>
                </c:pt>
                <c:pt idx="29">
                  <c:v>3456</c:v>
                </c:pt>
                <c:pt idx="30">
                  <c:v>3578</c:v>
                </c:pt>
                <c:pt idx="31">
                  <c:v>3686</c:v>
                </c:pt>
                <c:pt idx="32">
                  <c:v>3877</c:v>
                </c:pt>
                <c:pt idx="33">
                  <c:v>3956</c:v>
                </c:pt>
                <c:pt idx="34">
                  <c:v>3921</c:v>
                </c:pt>
                <c:pt idx="35">
                  <c:v>3968</c:v>
                </c:pt>
                <c:pt idx="36">
                  <c:v>4150</c:v>
                </c:pt>
                <c:pt idx="37">
                  <c:v>4191</c:v>
                </c:pt>
                <c:pt idx="38">
                  <c:v>4287</c:v>
                </c:pt>
                <c:pt idx="39">
                  <c:v>4134</c:v>
                </c:pt>
                <c:pt idx="40">
                  <c:v>4079</c:v>
                </c:pt>
                <c:pt idx="41">
                  <c:v>3960</c:v>
                </c:pt>
                <c:pt idx="42">
                  <c:v>4041</c:v>
                </c:pt>
                <c:pt idx="43">
                  <c:v>3983</c:v>
                </c:pt>
                <c:pt idx="44">
                  <c:v>4136</c:v>
                </c:pt>
                <c:pt idx="45">
                  <c:v>4176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EBF-4860-A285-F9D6DE6DB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39200"/>
        <c:axId val="53540736"/>
      </c:lineChart>
      <c:catAx>
        <c:axId val="5353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0736"/>
        <c:crosses val="autoZero"/>
        <c:auto val="1"/>
        <c:lblAlgn val="ctr"/>
        <c:lblOffset val="100"/>
        <c:tickLblSkip val="5"/>
        <c:noMultiLvlLbl val="0"/>
      </c:catAx>
      <c:valAx>
        <c:axId val="5354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3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Sources: American Communities Survey, 5 Year Estimates (2010) &amp; University of North Carolina, Chapel Hill (1970-2000)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County GINI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0.38159999999999999</c:v>
                </c:pt>
                <c:pt idx="1">
                  <c:v>0.3402</c:v>
                </c:pt>
                <c:pt idx="2">
                  <c:v>0.33289999999999997</c:v>
                </c:pt>
                <c:pt idx="3">
                  <c:v>0.36859999999999998</c:v>
                </c:pt>
                <c:pt idx="4">
                  <c:v>0.41799999999999998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5F-4659-A176-FD7FDC02D8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 GINI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0.3276</c:v>
                </c:pt>
                <c:pt idx="1">
                  <c:v>0.33289999999999997</c:v>
                </c:pt>
                <c:pt idx="2">
                  <c:v>0.34489999999999998</c:v>
                </c:pt>
                <c:pt idx="3">
                  <c:v>0.34939999999999999</c:v>
                </c:pt>
                <c:pt idx="4">
                  <c:v>0.40600000000000003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5F-4659-A176-FD7FDC02D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01408"/>
        <c:axId val="48002944"/>
      </c:barChart>
      <c:catAx>
        <c:axId val="4800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02944"/>
        <c:crosses val="autoZero"/>
        <c:auto val="1"/>
        <c:lblAlgn val="ctr"/>
        <c:lblOffset val="100"/>
        <c:noMultiLvlLbl val="0"/>
      </c:catAx>
      <c:valAx>
        <c:axId val="4800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0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Source: American Communities Survey, 5 Year Estimates, Table DP04 (2014)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Owner-occupied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County</c:v>
                </c:pt>
                <c:pt idx="1">
                  <c:v>State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0.56799999999999995</c:v>
                </c:pt>
                <c:pt idx="1">
                  <c:v>0.61599999999999999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32-4779-B2A5-E9B59A8B81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Renter-occupied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County</c:v>
                </c:pt>
                <c:pt idx="1">
                  <c:v>State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0.13400000000000001</c:v>
                </c:pt>
                <c:pt idx="1">
                  <c:v>0.27100000000000002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32-4779-B2A5-E9B59A8B81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Vacant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County</c:v>
                </c:pt>
                <c:pt idx="1">
                  <c:v>State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0.29699999999999999</c:v>
                </c:pt>
                <c:pt idx="1">
                  <c:v>0.114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32-4779-B2A5-E9B59A8B8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113152"/>
        <c:axId val="48114688"/>
      </c:barChart>
      <c:catAx>
        <c:axId val="4811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14688"/>
        <c:crosses val="autoZero"/>
        <c:auto val="1"/>
        <c:lblAlgn val="ctr"/>
        <c:lblOffset val="100"/>
        <c:noMultiLvlLbl val="0"/>
      </c:catAx>
      <c:valAx>
        <c:axId val="48114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1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EF2C9D-B1D8-4AB5-A79A-B83D1C6DE024}" type="doc">
      <dgm:prSet loTypeId="urn:microsoft.com/office/officeart/2005/8/layout/pyramid1" loCatId="pyramid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AC64EE-FF11-473C-838A-2EC06D2EC6A3}">
      <dgm:prSet phldrT="[Text]"/>
      <dgm:spPr/>
      <dgm:t>
        <a:bodyPr/>
        <a:lstStyle/>
        <a:p>
          <a:pPr algn="ctr"/>
          <a:r>
            <a:rPr lang="en-US" b="1" dirty="0" smtClean="0"/>
            <a:t>Fully Integrated Talent Attraction (Programs &amp; Capital Investment)</a:t>
          </a:r>
          <a:endParaRPr lang="en-US" b="1" dirty="0"/>
        </a:p>
      </dgm:t>
    </dgm:pt>
    <dgm:pt modelId="{2BD4A3F2-1357-4E8A-8C8E-E3BC82D5390F}" type="parTrans" cxnId="{54BD0D62-058A-4726-87EE-A8CFAAFFAF93}">
      <dgm:prSet/>
      <dgm:spPr/>
      <dgm:t>
        <a:bodyPr/>
        <a:lstStyle/>
        <a:p>
          <a:endParaRPr lang="en-US"/>
        </a:p>
      </dgm:t>
    </dgm:pt>
    <dgm:pt modelId="{62F9AB56-72DC-4BEC-A89C-B3A45AC3C3B9}" type="sibTrans" cxnId="{54BD0D62-058A-4726-87EE-A8CFAAFFAF93}">
      <dgm:prSet/>
      <dgm:spPr/>
      <dgm:t>
        <a:bodyPr/>
        <a:lstStyle/>
        <a:p>
          <a:endParaRPr lang="en-US"/>
        </a:p>
      </dgm:t>
    </dgm:pt>
    <dgm:pt modelId="{B6782B4B-A8B7-4B72-B487-55709A94FA11}">
      <dgm:prSet phldrT="[Text]"/>
      <dgm:spPr/>
      <dgm:t>
        <a:bodyPr/>
        <a:lstStyle/>
        <a:p>
          <a:pPr algn="ctr"/>
          <a:r>
            <a:rPr lang="en-US" b="1" dirty="0" smtClean="0"/>
            <a:t>Amenities Development </a:t>
          </a:r>
          <a:br>
            <a:rPr lang="en-US" b="1" dirty="0" smtClean="0"/>
          </a:br>
          <a:r>
            <a:rPr lang="en-US" b="1" dirty="0" smtClean="0"/>
            <a:t>(Quality of Place Development)</a:t>
          </a:r>
          <a:endParaRPr lang="en-US" b="1" dirty="0"/>
        </a:p>
      </dgm:t>
    </dgm:pt>
    <dgm:pt modelId="{6F8E1E49-F7E4-4A82-A0AB-068F48AD9D08}" type="parTrans" cxnId="{73661A2F-C7FE-4CBF-A0EE-7C42A31156C0}">
      <dgm:prSet/>
      <dgm:spPr/>
      <dgm:t>
        <a:bodyPr/>
        <a:lstStyle/>
        <a:p>
          <a:endParaRPr lang="en-US"/>
        </a:p>
      </dgm:t>
    </dgm:pt>
    <dgm:pt modelId="{01DE342B-B70E-4332-9B6B-4F3BFC1A2450}" type="sibTrans" cxnId="{73661A2F-C7FE-4CBF-A0EE-7C42A31156C0}">
      <dgm:prSet/>
      <dgm:spPr/>
      <dgm:t>
        <a:bodyPr/>
        <a:lstStyle/>
        <a:p>
          <a:endParaRPr lang="en-US"/>
        </a:p>
      </dgm:t>
    </dgm:pt>
    <dgm:pt modelId="{E034FD1A-006A-49C7-8661-DAE424199FA4}">
      <dgm:prSet phldrT="[Text]"/>
      <dgm:spPr/>
      <dgm:t>
        <a:bodyPr/>
        <a:lstStyle/>
        <a:p>
          <a:pPr algn="ctr"/>
          <a:r>
            <a:rPr lang="en-US" b="1" dirty="0" smtClean="0"/>
            <a:t>Infrastructure, Safety, &amp; Health</a:t>
          </a:r>
          <a:endParaRPr lang="en-US" b="1" dirty="0"/>
        </a:p>
      </dgm:t>
    </dgm:pt>
    <dgm:pt modelId="{E241828E-E49E-4255-BE29-90B9F1029F32}" type="parTrans" cxnId="{AC2F995A-B0AE-44A0-B969-C49DA3044659}">
      <dgm:prSet/>
      <dgm:spPr/>
      <dgm:t>
        <a:bodyPr/>
        <a:lstStyle/>
        <a:p>
          <a:endParaRPr lang="en-US"/>
        </a:p>
      </dgm:t>
    </dgm:pt>
    <dgm:pt modelId="{8CCFF531-4F3C-4213-BA0A-103792C9A04E}" type="sibTrans" cxnId="{AC2F995A-B0AE-44A0-B969-C49DA3044659}">
      <dgm:prSet/>
      <dgm:spPr/>
      <dgm:t>
        <a:bodyPr/>
        <a:lstStyle/>
        <a:p>
          <a:endParaRPr lang="en-US"/>
        </a:p>
      </dgm:t>
    </dgm:pt>
    <dgm:pt modelId="{BA8EB1F2-7382-4CE3-968A-9176F1392599}">
      <dgm:prSet phldrT="[Text]"/>
      <dgm:spPr/>
      <dgm:t>
        <a:bodyPr/>
        <a:lstStyle/>
        <a:p>
          <a:pPr algn="ctr"/>
          <a:r>
            <a:rPr lang="en-US" b="1" dirty="0" smtClean="0"/>
            <a:t>Education, Social Service </a:t>
          </a:r>
          <a:br>
            <a:rPr lang="en-US" b="1" dirty="0" smtClean="0"/>
          </a:br>
          <a:r>
            <a:rPr lang="en-US" b="1" dirty="0" smtClean="0"/>
            <a:t>‘Safety Net’</a:t>
          </a:r>
          <a:endParaRPr lang="en-US" b="1" dirty="0"/>
        </a:p>
      </dgm:t>
    </dgm:pt>
    <dgm:pt modelId="{3DBDC63E-8F78-46BD-9155-78C8BE688885}" type="parTrans" cxnId="{B6366D22-8048-4794-B2CF-6CD8DFB67598}">
      <dgm:prSet/>
      <dgm:spPr/>
      <dgm:t>
        <a:bodyPr/>
        <a:lstStyle/>
        <a:p>
          <a:endParaRPr lang="en-US"/>
        </a:p>
      </dgm:t>
    </dgm:pt>
    <dgm:pt modelId="{C0B35E3E-C58E-42FC-83BC-FA784EC30A72}" type="sibTrans" cxnId="{B6366D22-8048-4794-B2CF-6CD8DFB67598}">
      <dgm:prSet/>
      <dgm:spPr/>
      <dgm:t>
        <a:bodyPr/>
        <a:lstStyle/>
        <a:p>
          <a:endParaRPr lang="en-US"/>
        </a:p>
      </dgm:t>
    </dgm:pt>
    <dgm:pt modelId="{08FCA904-4950-4FEB-B4E8-4D0ABBD324F7}" type="pres">
      <dgm:prSet presAssocID="{EDEF2C9D-B1D8-4AB5-A79A-B83D1C6DE0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DF3FCB-FFEC-4E3A-84F9-D28004503095}" type="pres">
      <dgm:prSet presAssocID="{2CAC64EE-FF11-473C-838A-2EC06D2EC6A3}" presName="Name8" presStyleCnt="0"/>
      <dgm:spPr/>
      <dgm:t>
        <a:bodyPr/>
        <a:lstStyle/>
        <a:p>
          <a:endParaRPr lang="en-US"/>
        </a:p>
      </dgm:t>
    </dgm:pt>
    <dgm:pt modelId="{5BCF50D3-1655-47DF-9BB3-EB80C2F165D7}" type="pres">
      <dgm:prSet presAssocID="{2CAC64EE-FF11-473C-838A-2EC06D2EC6A3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38158-CAEE-4923-8586-C2B422A586D4}" type="pres">
      <dgm:prSet presAssocID="{2CAC64EE-FF11-473C-838A-2EC06D2EC6A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63CE2-6344-4A70-B7FF-DB27062B2DAD}" type="pres">
      <dgm:prSet presAssocID="{B6782B4B-A8B7-4B72-B487-55709A94FA11}" presName="Name8" presStyleCnt="0"/>
      <dgm:spPr/>
      <dgm:t>
        <a:bodyPr/>
        <a:lstStyle/>
        <a:p>
          <a:endParaRPr lang="en-US"/>
        </a:p>
      </dgm:t>
    </dgm:pt>
    <dgm:pt modelId="{EF2AEF6F-FCB2-412F-A06B-21D7898A7CF2}" type="pres">
      <dgm:prSet presAssocID="{B6782B4B-A8B7-4B72-B487-55709A94FA11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EADCF-48C0-410C-9530-2295A517D68C}" type="pres">
      <dgm:prSet presAssocID="{B6782B4B-A8B7-4B72-B487-55709A94FA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7D670-1D3F-417B-A0C6-F3CCB066A156}" type="pres">
      <dgm:prSet presAssocID="{BA8EB1F2-7382-4CE3-968A-9176F1392599}" presName="Name8" presStyleCnt="0"/>
      <dgm:spPr/>
      <dgm:t>
        <a:bodyPr/>
        <a:lstStyle/>
        <a:p>
          <a:endParaRPr lang="en-US"/>
        </a:p>
      </dgm:t>
    </dgm:pt>
    <dgm:pt modelId="{2BBB77F5-2E78-40C2-9ED3-406A0FBDA3D2}" type="pres">
      <dgm:prSet presAssocID="{BA8EB1F2-7382-4CE3-968A-9176F1392599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FF5BF-634E-422D-A072-9DDCCAF09B5D}" type="pres">
      <dgm:prSet presAssocID="{BA8EB1F2-7382-4CE3-968A-9176F13925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E4C2C-25CE-4C6E-BE63-BA77B7F7F5F0}" type="pres">
      <dgm:prSet presAssocID="{E034FD1A-006A-49C7-8661-DAE424199FA4}" presName="Name8" presStyleCnt="0"/>
      <dgm:spPr/>
      <dgm:t>
        <a:bodyPr/>
        <a:lstStyle/>
        <a:p>
          <a:endParaRPr lang="en-US"/>
        </a:p>
      </dgm:t>
    </dgm:pt>
    <dgm:pt modelId="{D21C93DB-85DA-4DE4-97CC-8CCBEC4079CF}" type="pres">
      <dgm:prSet presAssocID="{E034FD1A-006A-49C7-8661-DAE424199FA4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70231-27F1-47C5-BE02-1393272E5E58}" type="pres">
      <dgm:prSet presAssocID="{E034FD1A-006A-49C7-8661-DAE424199F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425050-20B8-4E38-AA3D-B717F3E4E28A}" type="presOf" srcId="{2CAC64EE-FF11-473C-838A-2EC06D2EC6A3}" destId="{5BCF50D3-1655-47DF-9BB3-EB80C2F165D7}" srcOrd="0" destOrd="0" presId="urn:microsoft.com/office/officeart/2005/8/layout/pyramid1"/>
    <dgm:cxn modelId="{601CEB0F-DB95-4992-A535-D63A312A4DE1}" type="presOf" srcId="{2CAC64EE-FF11-473C-838A-2EC06D2EC6A3}" destId="{D0538158-CAEE-4923-8586-C2B422A586D4}" srcOrd="1" destOrd="0" presId="urn:microsoft.com/office/officeart/2005/8/layout/pyramid1"/>
    <dgm:cxn modelId="{CB977AF0-05F8-4ECB-961B-54208D3CE892}" type="presOf" srcId="{EDEF2C9D-B1D8-4AB5-A79A-B83D1C6DE024}" destId="{08FCA904-4950-4FEB-B4E8-4D0ABBD324F7}" srcOrd="0" destOrd="0" presId="urn:microsoft.com/office/officeart/2005/8/layout/pyramid1"/>
    <dgm:cxn modelId="{63545349-AF72-44D9-832F-4CD528FF0004}" type="presOf" srcId="{E034FD1A-006A-49C7-8661-DAE424199FA4}" destId="{D21C93DB-85DA-4DE4-97CC-8CCBEC4079CF}" srcOrd="0" destOrd="0" presId="urn:microsoft.com/office/officeart/2005/8/layout/pyramid1"/>
    <dgm:cxn modelId="{5DED673A-7E1B-4A3C-BD72-675C3942F53B}" type="presOf" srcId="{BA8EB1F2-7382-4CE3-968A-9176F1392599}" destId="{2BBB77F5-2E78-40C2-9ED3-406A0FBDA3D2}" srcOrd="0" destOrd="0" presId="urn:microsoft.com/office/officeart/2005/8/layout/pyramid1"/>
    <dgm:cxn modelId="{AC2F995A-B0AE-44A0-B969-C49DA3044659}" srcId="{EDEF2C9D-B1D8-4AB5-A79A-B83D1C6DE024}" destId="{E034FD1A-006A-49C7-8661-DAE424199FA4}" srcOrd="3" destOrd="0" parTransId="{E241828E-E49E-4255-BE29-90B9F1029F32}" sibTransId="{8CCFF531-4F3C-4213-BA0A-103792C9A04E}"/>
    <dgm:cxn modelId="{3D9F0461-6B91-482E-8CD8-BE5E8889721D}" type="presOf" srcId="{BA8EB1F2-7382-4CE3-968A-9176F1392599}" destId="{AF0FF5BF-634E-422D-A072-9DDCCAF09B5D}" srcOrd="1" destOrd="0" presId="urn:microsoft.com/office/officeart/2005/8/layout/pyramid1"/>
    <dgm:cxn modelId="{54BD0D62-058A-4726-87EE-A8CFAAFFAF93}" srcId="{EDEF2C9D-B1D8-4AB5-A79A-B83D1C6DE024}" destId="{2CAC64EE-FF11-473C-838A-2EC06D2EC6A3}" srcOrd="0" destOrd="0" parTransId="{2BD4A3F2-1357-4E8A-8C8E-E3BC82D5390F}" sibTransId="{62F9AB56-72DC-4BEC-A89C-B3A45AC3C3B9}"/>
    <dgm:cxn modelId="{F130DEE6-38FF-46A7-ABB0-769D05DEE47D}" type="presOf" srcId="{B6782B4B-A8B7-4B72-B487-55709A94FA11}" destId="{672EADCF-48C0-410C-9530-2295A517D68C}" srcOrd="1" destOrd="0" presId="urn:microsoft.com/office/officeart/2005/8/layout/pyramid1"/>
    <dgm:cxn modelId="{B6366D22-8048-4794-B2CF-6CD8DFB67598}" srcId="{EDEF2C9D-B1D8-4AB5-A79A-B83D1C6DE024}" destId="{BA8EB1F2-7382-4CE3-968A-9176F1392599}" srcOrd="2" destOrd="0" parTransId="{3DBDC63E-8F78-46BD-9155-78C8BE688885}" sibTransId="{C0B35E3E-C58E-42FC-83BC-FA784EC30A72}"/>
    <dgm:cxn modelId="{48576E3A-7B4B-4218-B080-AD77A7AB98A7}" type="presOf" srcId="{B6782B4B-A8B7-4B72-B487-55709A94FA11}" destId="{EF2AEF6F-FCB2-412F-A06B-21D7898A7CF2}" srcOrd="0" destOrd="0" presId="urn:microsoft.com/office/officeart/2005/8/layout/pyramid1"/>
    <dgm:cxn modelId="{86311436-98D6-43BF-BF71-60B597444649}" type="presOf" srcId="{E034FD1A-006A-49C7-8661-DAE424199FA4}" destId="{71970231-27F1-47C5-BE02-1393272E5E58}" srcOrd="1" destOrd="0" presId="urn:microsoft.com/office/officeart/2005/8/layout/pyramid1"/>
    <dgm:cxn modelId="{73661A2F-C7FE-4CBF-A0EE-7C42A31156C0}" srcId="{EDEF2C9D-B1D8-4AB5-A79A-B83D1C6DE024}" destId="{B6782B4B-A8B7-4B72-B487-55709A94FA11}" srcOrd="1" destOrd="0" parTransId="{6F8E1E49-F7E4-4A82-A0AB-068F48AD9D08}" sibTransId="{01DE342B-B70E-4332-9B6B-4F3BFC1A2450}"/>
    <dgm:cxn modelId="{21D3B7CD-24FA-4AD1-A9E1-BC5BA27FAA9A}" type="presParOf" srcId="{08FCA904-4950-4FEB-B4E8-4D0ABBD324F7}" destId="{55DF3FCB-FFEC-4E3A-84F9-D28004503095}" srcOrd="0" destOrd="0" presId="urn:microsoft.com/office/officeart/2005/8/layout/pyramid1"/>
    <dgm:cxn modelId="{657566BB-363E-408D-8B2F-45FD075D9EB9}" type="presParOf" srcId="{55DF3FCB-FFEC-4E3A-84F9-D28004503095}" destId="{5BCF50D3-1655-47DF-9BB3-EB80C2F165D7}" srcOrd="0" destOrd="0" presId="urn:microsoft.com/office/officeart/2005/8/layout/pyramid1"/>
    <dgm:cxn modelId="{A94536E5-3CBF-4290-9B52-31AB5D6D4761}" type="presParOf" srcId="{55DF3FCB-FFEC-4E3A-84F9-D28004503095}" destId="{D0538158-CAEE-4923-8586-C2B422A586D4}" srcOrd="1" destOrd="0" presId="urn:microsoft.com/office/officeart/2005/8/layout/pyramid1"/>
    <dgm:cxn modelId="{2EF55E95-0385-412C-A4C1-0A6DF2889D13}" type="presParOf" srcId="{08FCA904-4950-4FEB-B4E8-4D0ABBD324F7}" destId="{F9963CE2-6344-4A70-B7FF-DB27062B2DAD}" srcOrd="1" destOrd="0" presId="urn:microsoft.com/office/officeart/2005/8/layout/pyramid1"/>
    <dgm:cxn modelId="{341303B1-53AD-4650-80A9-9EEEBAA80B8D}" type="presParOf" srcId="{F9963CE2-6344-4A70-B7FF-DB27062B2DAD}" destId="{EF2AEF6F-FCB2-412F-A06B-21D7898A7CF2}" srcOrd="0" destOrd="0" presId="urn:microsoft.com/office/officeart/2005/8/layout/pyramid1"/>
    <dgm:cxn modelId="{CAF3EFC3-A3CC-447B-8D84-0940D88B5C0D}" type="presParOf" srcId="{F9963CE2-6344-4A70-B7FF-DB27062B2DAD}" destId="{672EADCF-48C0-410C-9530-2295A517D68C}" srcOrd="1" destOrd="0" presId="urn:microsoft.com/office/officeart/2005/8/layout/pyramid1"/>
    <dgm:cxn modelId="{0FE7882F-5C32-473F-B265-21FD43B896C3}" type="presParOf" srcId="{08FCA904-4950-4FEB-B4E8-4D0ABBD324F7}" destId="{EAA7D670-1D3F-417B-A0C6-F3CCB066A156}" srcOrd="2" destOrd="0" presId="urn:microsoft.com/office/officeart/2005/8/layout/pyramid1"/>
    <dgm:cxn modelId="{F5D55763-E520-4740-B763-DF8ED6AA74E4}" type="presParOf" srcId="{EAA7D670-1D3F-417B-A0C6-F3CCB066A156}" destId="{2BBB77F5-2E78-40C2-9ED3-406A0FBDA3D2}" srcOrd="0" destOrd="0" presId="urn:microsoft.com/office/officeart/2005/8/layout/pyramid1"/>
    <dgm:cxn modelId="{0A23E13E-6902-4D9C-8D8C-34672BB0378B}" type="presParOf" srcId="{EAA7D670-1D3F-417B-A0C6-F3CCB066A156}" destId="{AF0FF5BF-634E-422D-A072-9DDCCAF09B5D}" srcOrd="1" destOrd="0" presId="urn:microsoft.com/office/officeart/2005/8/layout/pyramid1"/>
    <dgm:cxn modelId="{7DD48BF2-64D6-44C9-8DB5-1B07039E5802}" type="presParOf" srcId="{08FCA904-4950-4FEB-B4E8-4D0ABBD324F7}" destId="{3E7E4C2C-25CE-4C6E-BE63-BA77B7F7F5F0}" srcOrd="3" destOrd="0" presId="urn:microsoft.com/office/officeart/2005/8/layout/pyramid1"/>
    <dgm:cxn modelId="{D9261146-55BD-4484-AD73-E598B127E976}" type="presParOf" srcId="{3E7E4C2C-25CE-4C6E-BE63-BA77B7F7F5F0}" destId="{D21C93DB-85DA-4DE4-97CC-8CCBEC4079CF}" srcOrd="0" destOrd="0" presId="urn:microsoft.com/office/officeart/2005/8/layout/pyramid1"/>
    <dgm:cxn modelId="{FA56B40C-8622-4902-BE36-0424F1A3261A}" type="presParOf" srcId="{3E7E4C2C-25CE-4C6E-BE63-BA77B7F7F5F0}" destId="{71970231-27F1-47C5-BE02-1393272E5E5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65B54A-BAC7-480E-959B-0354A0EE6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09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9509F-C4F5-42C8-854D-86092B65A82A}" type="slidenum">
              <a:rPr lang="en-US"/>
              <a:pPr/>
              <a:t>1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8105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5ADB4-B464-4F3A-A27D-D34B395759B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6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5ADB4-B464-4F3A-A27D-D34B395759B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3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5ADB4-B464-4F3A-A27D-D34B395759B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5ADB4-B464-4F3A-A27D-D34B395759B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92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5ADB4-B464-4F3A-A27D-D34B395759B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44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5ADB4-B464-4F3A-A27D-D34B395759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10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5ADB4-B464-4F3A-A27D-D34B395759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94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5ADB4-B464-4F3A-A27D-D34B395759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12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5ADB4-B464-4F3A-A27D-D34B395759B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6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5791200" cy="1752600"/>
          </a:xfrm>
        </p:spPr>
        <p:txBody>
          <a:bodyPr/>
          <a:lstStyle>
            <a:lvl1pPr algn="l">
              <a:defRPr b="0" i="0">
                <a:solidFill>
                  <a:schemeClr val="accent5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5791200" cy="193675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276600" y="6400800"/>
            <a:ext cx="2590800" cy="457200"/>
          </a:xfrm>
          <a:prstGeom prst="rect">
            <a:avLst/>
          </a:prstGeom>
          <a:solidFill>
            <a:srgbClr val="E9EC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 userDrawn="1"/>
        </p:nvSpPr>
        <p:spPr bwMode="auto">
          <a:xfrm>
            <a:off x="533400" y="6367046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 i="0" spc="0" dirty="0" smtClean="0">
                <a:solidFill>
                  <a:schemeClr val="tx2"/>
                </a:solidFill>
                <a:latin typeface="Rockwell" charset="0"/>
                <a:ea typeface="Rockwell" charset="0"/>
                <a:cs typeface="Rockwell" charset="0"/>
              </a:rPr>
              <a:t>INDIANA</a:t>
            </a:r>
            <a:r>
              <a:rPr lang="en-US" sz="1600" b="0" i="0" spc="0" baseline="0" dirty="0" smtClean="0">
                <a:solidFill>
                  <a:schemeClr val="tx2"/>
                </a:solidFill>
                <a:latin typeface="Rockwell" charset="0"/>
                <a:ea typeface="Rockwell" charset="0"/>
                <a:cs typeface="Rockwell" charset="0"/>
              </a:rPr>
              <a:t> COMMUNITIES INSTITUTE - </a:t>
            </a:r>
            <a:r>
              <a:rPr lang="en-US" sz="1600" b="0" i="0" spc="0" dirty="0" smtClean="0">
                <a:solidFill>
                  <a:schemeClr val="tx2"/>
                </a:solidFill>
                <a:latin typeface="Rockwell" charset="0"/>
                <a:ea typeface="Rockwell" charset="0"/>
                <a:cs typeface="Rockwell" charset="0"/>
              </a:rPr>
              <a:t>BALL STATE UNIVERSITY</a:t>
            </a:r>
            <a:endParaRPr lang="en-US" sz="1600" b="0" i="0" spc="0" dirty="0">
              <a:solidFill>
                <a:schemeClr val="tx2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>
            <a:off x="76200" y="85725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i="0" kern="1200" dirty="0" smtClean="0">
                <a:solidFill>
                  <a:schemeClr val="accent5"/>
                </a:solidFill>
                <a:latin typeface="Rockwell" charset="0"/>
                <a:ea typeface="Rockwell" charset="0"/>
                <a:cs typeface="Rockwell" charset="0"/>
              </a:rPr>
              <a:t>COMMUNITY READINESS INITIATIVE – http://</a:t>
            </a:r>
            <a:r>
              <a:rPr lang="en-US" sz="2000" b="0" i="0" kern="1200" dirty="0" err="1" smtClean="0">
                <a:solidFill>
                  <a:schemeClr val="accent5"/>
                </a:solidFill>
                <a:latin typeface="Rockwell" charset="0"/>
                <a:ea typeface="Rockwell" charset="0"/>
                <a:cs typeface="Rockwell" charset="0"/>
              </a:rPr>
              <a:t>cri.cberdata.org</a:t>
            </a:r>
            <a:endParaRPr lang="en-US" sz="2000" b="0" i="0" kern="1200" dirty="0">
              <a:solidFill>
                <a:schemeClr val="accent5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1346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1"/>
            <a:ext cx="5111750" cy="5715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95451"/>
            <a:ext cx="3008313" cy="45803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g.jp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3429000" y="6477000"/>
            <a:ext cx="2362200" cy="304800"/>
          </a:xfrm>
          <a:prstGeom prst="rect">
            <a:avLst/>
          </a:prstGeom>
          <a:solidFill>
            <a:srgbClr val="E9ECF1"/>
          </a:solidFill>
          <a:ln>
            <a:solidFill>
              <a:srgbClr val="E9ECF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6"/>
          <p:cNvSpPr txBox="1">
            <a:spLocks noChangeArrowheads="1"/>
          </p:cNvSpPr>
          <p:nvPr userDrawn="1"/>
        </p:nvSpPr>
        <p:spPr bwMode="auto">
          <a:xfrm>
            <a:off x="533400" y="6367046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 i="0" spc="0" dirty="0" smtClean="0">
                <a:solidFill>
                  <a:schemeClr val="tx2"/>
                </a:solidFill>
                <a:latin typeface="Rockwell" charset="0"/>
                <a:ea typeface="Rockwell" charset="0"/>
                <a:cs typeface="Rockwell" charset="0"/>
              </a:rPr>
              <a:t>INDIANA</a:t>
            </a:r>
            <a:r>
              <a:rPr lang="en-US" sz="1600" b="0" i="0" spc="0" baseline="0" dirty="0" smtClean="0">
                <a:solidFill>
                  <a:schemeClr val="tx2"/>
                </a:solidFill>
                <a:latin typeface="Rockwell" charset="0"/>
                <a:ea typeface="Rockwell" charset="0"/>
                <a:cs typeface="Rockwell" charset="0"/>
              </a:rPr>
              <a:t> COMMUNITIES INSTITUTE - </a:t>
            </a:r>
            <a:r>
              <a:rPr lang="en-US" sz="1600" b="0" i="0" spc="0" dirty="0" smtClean="0">
                <a:solidFill>
                  <a:schemeClr val="tx2"/>
                </a:solidFill>
                <a:latin typeface="Rockwell" charset="0"/>
                <a:ea typeface="Rockwell" charset="0"/>
                <a:cs typeface="Rockwell" charset="0"/>
              </a:rPr>
              <a:t>BALL </a:t>
            </a:r>
            <a:r>
              <a:rPr lang="en-US" sz="1600" b="0" i="0" spc="0" dirty="0">
                <a:solidFill>
                  <a:schemeClr val="tx2"/>
                </a:solidFill>
                <a:latin typeface="Rockwell" charset="0"/>
                <a:ea typeface="Rockwell" charset="0"/>
                <a:cs typeface="Rockwell" charset="0"/>
              </a:rPr>
              <a:t>STATE UNIVERSITY</a:t>
            </a:r>
          </a:p>
        </p:txBody>
      </p:sp>
      <p:sp>
        <p:nvSpPr>
          <p:cNvPr id="15" name="Text Box 5"/>
          <p:cNvSpPr txBox="1">
            <a:spLocks noChangeArrowheads="1"/>
          </p:cNvSpPr>
          <p:nvPr userDrawn="1"/>
        </p:nvSpPr>
        <p:spPr bwMode="auto">
          <a:xfrm>
            <a:off x="76200" y="85725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i="0" kern="1200" dirty="0" smtClean="0">
                <a:solidFill>
                  <a:schemeClr val="accent5"/>
                </a:solidFill>
                <a:latin typeface="Rockwell" charset="0"/>
                <a:ea typeface="Rockwell" charset="0"/>
                <a:cs typeface="Rockwell" charset="0"/>
              </a:rPr>
              <a:t>COMMUNITY READINESS INITIATIVE – http://</a:t>
            </a:r>
            <a:r>
              <a:rPr lang="en-US" sz="2000" b="0" i="0" kern="1200" dirty="0" err="1" smtClean="0">
                <a:solidFill>
                  <a:schemeClr val="accent5"/>
                </a:solidFill>
                <a:latin typeface="Rockwell" charset="0"/>
                <a:ea typeface="Rockwell" charset="0"/>
                <a:cs typeface="Rockwell" charset="0"/>
              </a:rPr>
              <a:t>cri.cberdata.org</a:t>
            </a:r>
            <a:endParaRPr lang="en-US" sz="2000" b="0" i="0" kern="1200" dirty="0">
              <a:solidFill>
                <a:schemeClr val="accent5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-111" charset="2"/>
        <a:buChar char="§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-111" charset="2"/>
        <a:buChar char="§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-111" charset="2"/>
        <a:buChar char="§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-111" charset="2"/>
        <a:buChar char="§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-111" charset="2"/>
        <a:buChar char="§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rterrell@b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drterrell@bsu.edu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cri.cberdata.org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Nashville, </a:t>
            </a:r>
            <a:br>
              <a:rPr lang="en-US" dirty="0" smtClean="0"/>
            </a:br>
            <a:r>
              <a:rPr lang="en-US" dirty="0" smtClean="0"/>
              <a:t>Brown County</a:t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</a:rPr>
              <a:t>CRI Presentation B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243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David Terrell</a:t>
            </a:r>
          </a:p>
          <a:p>
            <a:r>
              <a:rPr lang="en-US" sz="1400" dirty="0"/>
              <a:t>Director, Indiana Communities Institute, Ball State University</a:t>
            </a:r>
          </a:p>
          <a:p>
            <a:r>
              <a:rPr lang="en-US" sz="1400" dirty="0"/>
              <a:t>Director, RUPRI Center for State Policy, Rural Policy Research Institute</a:t>
            </a:r>
          </a:p>
          <a:p>
            <a:r>
              <a:rPr lang="en-US" sz="1400" dirty="0">
                <a:hlinkClick r:id="rId3"/>
              </a:rPr>
              <a:t>drterrell@bsu.edu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Industries (Where you work)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9060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72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8631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823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Household Income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8508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8814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Exportable/Non-Exportable Sector Employment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8820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48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Inequality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5696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67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Occupancy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8000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8689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Housing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4081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011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Attainment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7438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91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Attainment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8683516"/>
              </p:ext>
            </p:extLst>
          </p:nvPr>
        </p:nvGraphicFramePr>
        <p:xfrm>
          <a:off x="457200" y="2239964"/>
          <a:ext cx="4038600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9335204"/>
              </p:ext>
            </p:extLst>
          </p:nvPr>
        </p:nvGraphicFramePr>
        <p:xfrm>
          <a:off x="4648200" y="2239964"/>
          <a:ext cx="4038600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838200" y="1600201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American Communities Survey, 5 Year Estimates, Table DP02 (2010-2014)</a:t>
            </a:r>
          </a:p>
        </p:txBody>
      </p:sp>
    </p:spTree>
    <p:extLst>
      <p:ext uri="{BB962C8B-B14F-4D97-AF65-F5344CB8AC3E}">
        <p14:creationId xmlns:p14="http://schemas.microsoft.com/office/powerpoint/2010/main" val="802359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School Corporation Performance: </a:t>
            </a:r>
            <a:r>
              <a:rPr lang="en-US" sz="3200" dirty="0" smtClean="0"/>
              <a:t>Math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1394" y="1266821"/>
            <a:ext cx="8229600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Indiana Department of Education (2015)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1752601" y="1801187"/>
            <a:ext cx="5638798" cy="37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Brown County School Corporation</a:t>
            </a:r>
          </a:p>
        </p:txBody>
      </p:sp>
      <p:pic>
        <p:nvPicPr>
          <p:cNvPr id="6" name="Picture 5" descr="https://learningconnection.doe.in.gov/GrowthModel/ChartImage.axd?UseSession=true&amp;ChartID=1a1c9de2-8305-4932-bde8-095dabcbd5ac_chart_ctl00$cph1$PublicChart1$rcGrowthChart&amp;imageFormat=Png&amp;random=0.2127514976136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2390077"/>
            <a:ext cx="5029202" cy="376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7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/>
              <a:t>35</a:t>
            </a:r>
            <a:r>
              <a:rPr lang="en-US" dirty="0"/>
              <a:t> responses to leadership questionnaire</a:t>
            </a:r>
          </a:p>
          <a:p>
            <a:r>
              <a:rPr lang="en-US" dirty="0"/>
              <a:t>Responses include</a:t>
            </a:r>
            <a:r>
              <a:rPr lang="is-IS" dirty="0"/>
              <a:t> council members, local government, commissioners, etc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01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School Corporation Performance: </a:t>
            </a:r>
            <a:r>
              <a:rPr lang="en-US" sz="3200" dirty="0" smtClean="0"/>
              <a:t>English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1394" y="1266821"/>
            <a:ext cx="8229600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Indiana Department of Education (2015)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1219201" y="1801187"/>
            <a:ext cx="6705598" cy="37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Brown County School </a:t>
            </a:r>
            <a:r>
              <a:rPr lang="en-US" b="1" dirty="0" smtClean="0"/>
              <a:t>Corporation</a:t>
            </a:r>
            <a:endParaRPr lang="en-US" sz="2400" b="1" dirty="0"/>
          </a:p>
        </p:txBody>
      </p:sp>
      <p:pic>
        <p:nvPicPr>
          <p:cNvPr id="7" name="Picture 6" descr="https://learningconnection.doe.in.gov/GrowthModel/ChartImage.axd?UseSession=true&amp;ChartID=6d4a50c7-41d7-47e0-9376-5481a8361162_chart_ctl00$cph1$PublicChart1$rcGrowthChart&amp;imageFormat=Png&amp;random=0.7871472587749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90077"/>
            <a:ext cx="5029202" cy="376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55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End-of-Course Percent Passing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8879482"/>
              </p:ext>
            </p:extLst>
          </p:nvPr>
        </p:nvGraphicFramePr>
        <p:xfrm>
          <a:off x="457200" y="2239964"/>
          <a:ext cx="4038600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5273753"/>
              </p:ext>
            </p:extLst>
          </p:nvPr>
        </p:nvGraphicFramePr>
        <p:xfrm>
          <a:off x="4648200" y="2239964"/>
          <a:ext cx="4038600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838200" y="1600201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-111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Indiana Department of Education (2015)</a:t>
            </a:r>
          </a:p>
        </p:txBody>
      </p:sp>
    </p:spTree>
    <p:extLst>
      <p:ext uri="{BB962C8B-B14F-4D97-AF65-F5344CB8AC3E}">
        <p14:creationId xmlns:p14="http://schemas.microsoft.com/office/powerpoint/2010/main" val="2129997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other words….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 smtClean="0"/>
              <a:t>So What?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56558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84238"/>
          </a:xfrm>
        </p:spPr>
        <p:txBody>
          <a:bodyPr>
            <a:noAutofit/>
          </a:bodyPr>
          <a:lstStyle/>
          <a:p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Century Economic</a:t>
            </a:r>
            <a:br>
              <a:rPr lang="en-US" dirty="0" smtClean="0"/>
            </a:br>
            <a:r>
              <a:rPr lang="en-US" dirty="0" smtClean="0"/>
              <a:t>Development </a:t>
            </a:r>
            <a:r>
              <a:rPr lang="en-US" dirty="0"/>
              <a:t>P</a:t>
            </a:r>
            <a:r>
              <a:rPr lang="en-US" dirty="0" smtClean="0"/>
              <a:t>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Luring </a:t>
            </a:r>
            <a:r>
              <a:rPr lang="en-US" dirty="0"/>
              <a:t>investment and jobs</a:t>
            </a:r>
          </a:p>
          <a:p>
            <a:r>
              <a:rPr lang="en-US" dirty="0"/>
              <a:t>Locally based</a:t>
            </a:r>
          </a:p>
          <a:p>
            <a:r>
              <a:rPr lang="en-US" dirty="0"/>
              <a:t>Incentives, infrastructure &amp; job training</a:t>
            </a:r>
          </a:p>
          <a:p>
            <a:r>
              <a:rPr lang="en-US" dirty="0"/>
              <a:t>Assumes people move to jobs</a:t>
            </a:r>
          </a:p>
          <a:p>
            <a:r>
              <a:rPr lang="en-US" dirty="0"/>
              <a:t>Transactional/commodity mindset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Birth of Manufacturing Firms </a:t>
            </a:r>
            <a:br>
              <a:rPr lang="en-US" dirty="0" smtClean="0"/>
            </a:br>
            <a:r>
              <a:rPr lang="en-US" dirty="0" smtClean="0"/>
              <a:t>with 500+ Employees, USA</a:t>
            </a:r>
            <a:endParaRPr lang="en-US" dirty="0"/>
          </a:p>
        </p:txBody>
      </p:sp>
      <p:pic>
        <p:nvPicPr>
          <p:cNvPr id="5" name="Content Placeholder 4" descr="Manufacturing Firms500Employ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03" r="-9403"/>
          <a:stretch>
            <a:fillRect/>
          </a:stretch>
        </p:blipFill>
        <p:spPr>
          <a:xfrm>
            <a:off x="595755" y="1905000"/>
            <a:ext cx="7952490" cy="4373562"/>
          </a:xfrm>
        </p:spPr>
      </p:pic>
    </p:spTree>
    <p:extLst>
      <p:ext uri="{BB962C8B-B14F-4D97-AF65-F5344CB8AC3E}">
        <p14:creationId xmlns:p14="http://schemas.microsoft.com/office/powerpoint/2010/main" val="33671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991600" cy="433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8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Capital-to-Labor Ratio </a:t>
            </a:r>
            <a:br>
              <a:rPr lang="en-US" dirty="0" smtClean="0"/>
            </a:br>
            <a:r>
              <a:rPr lang="en-US" dirty="0" smtClean="0"/>
              <a:t>in US Manufacturing</a:t>
            </a:r>
            <a:endParaRPr lang="en-US" dirty="0"/>
          </a:p>
        </p:txBody>
      </p:sp>
      <p:pic>
        <p:nvPicPr>
          <p:cNvPr id="5" name="Content Placeholder 4" descr="LaborRatio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13" r="-6713"/>
          <a:stretch>
            <a:fillRect/>
          </a:stretch>
        </p:blipFill>
        <p:spPr>
          <a:xfrm>
            <a:off x="595755" y="1905000"/>
            <a:ext cx="7952490" cy="4373562"/>
          </a:xfrm>
        </p:spPr>
      </p:pic>
    </p:spTree>
    <p:extLst>
      <p:ext uri="{BB962C8B-B14F-4D97-AF65-F5344CB8AC3E}">
        <p14:creationId xmlns:p14="http://schemas.microsoft.com/office/powerpoint/2010/main" val="22536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Indiana’s Manufacturing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88% of US manufacturing job loss in 2000-2010 is due to productivity gains, not to offshoring</a:t>
            </a:r>
          </a:p>
          <a:p>
            <a:r>
              <a:rPr lang="en-US" dirty="0" smtClean="0"/>
              <a:t>For Indiana in the coming decade: </a:t>
            </a:r>
          </a:p>
          <a:p>
            <a:pPr lvl="1"/>
            <a:r>
              <a:rPr lang="en-US" dirty="0" smtClean="0"/>
              <a:t>125,000 new manufacturing job openings per year due to turnover and retirements</a:t>
            </a:r>
          </a:p>
          <a:p>
            <a:pPr lvl="1"/>
            <a:r>
              <a:rPr lang="en-US" dirty="0" smtClean="0"/>
              <a:t>70,000 new entrants into the labor force</a:t>
            </a:r>
          </a:p>
          <a:p>
            <a:pPr lvl="1"/>
            <a:r>
              <a:rPr lang="en-US" dirty="0" smtClean="0"/>
              <a:t>Skills gaps</a:t>
            </a: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145"/>
            <a:ext cx="8229600" cy="884238"/>
          </a:xfrm>
        </p:spPr>
        <p:txBody>
          <a:bodyPr>
            <a:noAutofit/>
          </a:bodyPr>
          <a:lstStyle/>
          <a:p>
            <a:r>
              <a:rPr lang="en-US" sz="3600" dirty="0" smtClean="0"/>
              <a:t>Cumulative Job Growth in Footloose/Non-Footloose Firms, USA</a:t>
            </a:r>
            <a:endParaRPr lang="en-US" sz="3600" dirty="0"/>
          </a:p>
        </p:txBody>
      </p:sp>
      <p:pic>
        <p:nvPicPr>
          <p:cNvPr id="5" name="Content Placeholder 4" descr="JobGrowthFootlooseNo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8" r="-5438"/>
          <a:stretch>
            <a:fillRect/>
          </a:stretch>
        </p:blipFill>
        <p:spPr>
          <a:xfrm>
            <a:off x="609089" y="1847979"/>
            <a:ext cx="7925822" cy="4358896"/>
          </a:xfrm>
        </p:spPr>
      </p:pic>
    </p:spTree>
    <p:extLst>
      <p:ext uri="{BB962C8B-B14F-4D97-AF65-F5344CB8AC3E}">
        <p14:creationId xmlns:p14="http://schemas.microsoft.com/office/powerpoint/2010/main" val="38630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9600"/>
            <a:ext cx="8229600" cy="1004047"/>
          </a:xfrm>
        </p:spPr>
        <p:txBody>
          <a:bodyPr/>
          <a:lstStyle/>
          <a:p>
            <a:r>
              <a:rPr lang="en-US" sz="3600" dirty="0" smtClean="0"/>
              <a:t>Why did you move here and select your home?</a:t>
            </a:r>
            <a:endParaRPr lang="en-US" sz="3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990600" y="1828800"/>
          <a:ext cx="716279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7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of Community Plan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792131"/>
              </p:ext>
            </p:extLst>
          </p:nvPr>
        </p:nvGraphicFramePr>
        <p:xfrm>
          <a:off x="457200" y="1676398"/>
          <a:ext cx="8229600" cy="441960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7679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Please check the box for each comprehensive community plan that you are familiar with for your community.</a:t>
                      </a:r>
                      <a:endParaRPr lang="en-US" sz="1400">
                        <a:effectLst/>
                        <a:latin typeface="Corbel" charset="0"/>
                        <a:ea typeface="Corbel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9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Answer Options</a:t>
                      </a:r>
                      <a:endParaRPr lang="en-US" sz="1400">
                        <a:effectLst/>
                        <a:latin typeface="Corbel" charset="0"/>
                        <a:ea typeface="Corbel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Response Percent</a:t>
                      </a:r>
                      <a:endParaRPr lang="en-US" sz="1400">
                        <a:effectLst/>
                        <a:latin typeface="Corbel" charset="0"/>
                        <a:ea typeface="Corbel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Response Count</a:t>
                      </a:r>
                      <a:endParaRPr lang="en-US" sz="1400">
                        <a:effectLst/>
                        <a:latin typeface="Corbel" charset="0"/>
                        <a:ea typeface="Corbel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9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a. City or town(s) plan</a:t>
                      </a:r>
                      <a:endParaRPr lang="en-US" sz="1400">
                        <a:effectLst/>
                        <a:latin typeface="Corbel" charset="0"/>
                        <a:ea typeface="Corbel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 panose="020B0604020202020204" pitchFamily="34" charset="0"/>
                        </a:rPr>
                        <a:t>48.6%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9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b. County plan</a:t>
                      </a:r>
                      <a:endParaRPr lang="en-US" sz="1400">
                        <a:effectLst/>
                        <a:latin typeface="Corbel" charset="0"/>
                        <a:ea typeface="Corbel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 panose="020B0604020202020204" pitchFamily="34" charset="0"/>
                        </a:rPr>
                        <a:t>71.4%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9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c. Regional plan (multiple counties)</a:t>
                      </a:r>
                      <a:endParaRPr lang="en-US" sz="1400">
                        <a:effectLst/>
                        <a:latin typeface="Corbel" charset="0"/>
                        <a:ea typeface="Corbel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 panose="020B0604020202020204" pitchFamily="34" charset="0"/>
                        </a:rPr>
                        <a:t>8.6%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d. I do not know of any existing comprehensive plan for my community area</a:t>
                      </a:r>
                      <a:endParaRPr lang="en-US" sz="1400">
                        <a:effectLst/>
                        <a:latin typeface="Corbel" charset="0"/>
                        <a:ea typeface="Corbel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20.0%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1371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When was it last updated? (Example: County in 2005, city in 2010) If unknown, you may leave this blank.  </a:t>
                      </a:r>
                      <a:endParaRPr lang="en-US" sz="1400">
                        <a:effectLst/>
                        <a:latin typeface="Corbel" charset="0"/>
                        <a:ea typeface="Corbel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1993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answered question</a:t>
                      </a:r>
                      <a:endParaRPr lang="en-US" sz="1400">
                        <a:effectLst/>
                        <a:latin typeface="Corbel" charset="0"/>
                        <a:ea typeface="Corbel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1993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skipped question</a:t>
                      </a:r>
                      <a:endParaRPr lang="en-US" sz="1400">
                        <a:effectLst/>
                        <a:latin typeface="Corbel" charset="0"/>
                        <a:ea typeface="Corbel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270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Paradigms – Job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Job creation does not necessarily lead to population growth. </a:t>
            </a:r>
          </a:p>
          <a:p>
            <a:pPr>
              <a:buFont typeface="Arial" charset="0"/>
              <a:buChar char="•"/>
            </a:pPr>
            <a:r>
              <a:rPr lang="en-US" dirty="0"/>
              <a:t>Capital investment in equipment does not necessarily tie to </a:t>
            </a:r>
            <a:r>
              <a:rPr lang="en-US" dirty="0" smtClean="0"/>
              <a:t>greater </a:t>
            </a:r>
            <a:r>
              <a:rPr lang="en-US" dirty="0"/>
              <a:t>job creation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altLang="en-US" dirty="0"/>
              <a:t>Most new jobs are </a:t>
            </a:r>
            <a:r>
              <a:rPr lang="en-US" altLang="en-US" b="1" dirty="0"/>
              <a:t>not</a:t>
            </a:r>
            <a:r>
              <a:rPr lang="en-US" altLang="en-US" dirty="0"/>
              <a:t> in footloose industries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98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Talent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r>
              <a:rPr lang="en-US" sz="4000" dirty="0" smtClean="0"/>
              <a:t>Attraction</a:t>
            </a:r>
          </a:p>
          <a:p>
            <a:r>
              <a:rPr lang="en-US" sz="4000" dirty="0" smtClean="0"/>
              <a:t>Retention</a:t>
            </a:r>
          </a:p>
          <a:p>
            <a:r>
              <a:rPr lang="en-US" sz="4000" dirty="0" smtClean="0"/>
              <a:t>Development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27669"/>
            <a:ext cx="4038600" cy="3271024"/>
          </a:xfrm>
        </p:spPr>
      </p:pic>
    </p:spTree>
    <p:extLst>
      <p:ext uri="{BB962C8B-B14F-4D97-AF65-F5344CB8AC3E}">
        <p14:creationId xmlns:p14="http://schemas.microsoft.com/office/powerpoint/2010/main" val="34931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261" y="6858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Community Economic Development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61" y="1981200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Luring people </a:t>
            </a:r>
            <a:r>
              <a:rPr lang="en-US" b="1" dirty="0"/>
              <a:t>(talent attraction, retention, </a:t>
            </a:r>
            <a:br>
              <a:rPr lang="en-US" b="1" dirty="0"/>
            </a:br>
            <a:r>
              <a:rPr lang="en-US" b="1" dirty="0"/>
              <a:t>and development)</a:t>
            </a:r>
          </a:p>
          <a:p>
            <a:pPr>
              <a:lnSpc>
                <a:spcPct val="150000"/>
              </a:lnSpc>
            </a:pPr>
            <a:r>
              <a:rPr lang="en-US" dirty="0"/>
              <a:t>Locally based (traditional ED becomes regional)</a:t>
            </a:r>
          </a:p>
          <a:p>
            <a:pPr>
              <a:lnSpc>
                <a:spcPct val="150000"/>
              </a:lnSpc>
            </a:pPr>
            <a:r>
              <a:rPr lang="en-US" dirty="0"/>
              <a:t>Quality of services, amenity based</a:t>
            </a:r>
          </a:p>
          <a:p>
            <a:pPr>
              <a:lnSpc>
                <a:spcPct val="150000"/>
              </a:lnSpc>
            </a:pPr>
            <a:r>
              <a:rPr lang="en-US" dirty="0"/>
              <a:t>Assumes jobs move to people</a:t>
            </a:r>
          </a:p>
          <a:p>
            <a:pPr>
              <a:lnSpc>
                <a:spcPct val="150000"/>
              </a:lnSpc>
            </a:pPr>
            <a:r>
              <a:rPr lang="en-US" dirty="0"/>
              <a:t>Value-added </a:t>
            </a:r>
            <a:r>
              <a:rPr lang="en-US" dirty="0" smtClean="0"/>
              <a:t>mindset  </a:t>
            </a:r>
            <a:r>
              <a:rPr lang="en-US" dirty="0"/>
              <a:t>–</a:t>
            </a:r>
            <a:r>
              <a:rPr lang="en-US" dirty="0" smtClean="0"/>
              <a:t> “The value proposition”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en-US" dirty="0" smtClean="0"/>
              <a:t>What Is Primacy of Place?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community’s strategic decision to dedicate resources to improving life experiences for residents, businesses and visitors.</a:t>
            </a:r>
          </a:p>
          <a:p>
            <a:r>
              <a:rPr lang="en-US" dirty="0" smtClean="0"/>
              <a:t>Purposeful policies that focus on building infrastructure and provide services that lead to better quality of place and higher levels of human capital.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Components of </a:t>
            </a:r>
            <a:br>
              <a:rPr lang="en-US" dirty="0" smtClean="0"/>
            </a:br>
            <a:r>
              <a:rPr lang="en-US" dirty="0" smtClean="0"/>
              <a:t>Primacy of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01" y="1828800"/>
            <a:ext cx="8229600" cy="45259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tabLst>
                <a:tab pos="457200" algn="l"/>
              </a:tabLst>
            </a:pPr>
            <a:r>
              <a:rPr lang="en-US" dirty="0" smtClean="0"/>
              <a:t>Arts, culture, and tourism</a:t>
            </a:r>
          </a:p>
          <a:p>
            <a:pPr lvl="1">
              <a:tabLst>
                <a:tab pos="457200" algn="l"/>
              </a:tabLst>
            </a:pPr>
            <a:r>
              <a:rPr lang="en-US" dirty="0" smtClean="0"/>
              <a:t>Community design</a:t>
            </a:r>
          </a:p>
          <a:p>
            <a:pPr lvl="1">
              <a:tabLst>
                <a:tab pos="457200" algn="l"/>
              </a:tabLst>
            </a:pPr>
            <a:r>
              <a:rPr lang="en-US" dirty="0" smtClean="0"/>
              <a:t>Community collaboration for educational excellence</a:t>
            </a:r>
          </a:p>
          <a:p>
            <a:pPr lvl="1">
              <a:tabLst>
                <a:tab pos="457200" algn="l"/>
              </a:tabLst>
            </a:pPr>
            <a:r>
              <a:rPr lang="en-US" dirty="0" smtClean="0"/>
              <a:t>Community well-being</a:t>
            </a:r>
          </a:p>
          <a:p>
            <a:pPr lvl="1">
              <a:tabLst>
                <a:tab pos="457200" algn="l"/>
              </a:tabLst>
            </a:pPr>
            <a:r>
              <a:rPr lang="en-US" dirty="0" smtClean="0"/>
              <a:t>Municipal governance</a:t>
            </a:r>
          </a:p>
          <a:p>
            <a:pPr lvl="1">
              <a:tabLst>
                <a:tab pos="457200" algn="l"/>
              </a:tabLst>
            </a:pPr>
            <a:r>
              <a:rPr lang="en-US" dirty="0" smtClean="0"/>
              <a:t>Community readiness for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en-US" dirty="0" smtClean="0"/>
              <a:t>Operational Parameters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81000" y="1503947"/>
            <a:ext cx="8534400" cy="5506453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3100" dirty="0" smtClean="0"/>
              <a:t>Collaboration – Non-traditional partners</a:t>
            </a:r>
          </a:p>
          <a:p>
            <a:pPr lvl="1" eaLnBrk="1" hangingPunct="1"/>
            <a:r>
              <a:rPr lang="en-US" sz="3100" dirty="0" smtClean="0"/>
              <a:t>Strategic mindset and action</a:t>
            </a:r>
          </a:p>
          <a:p>
            <a:pPr lvl="1" eaLnBrk="1" hangingPunct="1"/>
            <a:r>
              <a:rPr lang="en-US" sz="3100" dirty="0" smtClean="0"/>
              <a:t>Regional value-added</a:t>
            </a:r>
          </a:p>
          <a:p>
            <a:pPr lvl="1" eaLnBrk="1" hangingPunct="1"/>
            <a:r>
              <a:rPr lang="en-US" sz="3100" dirty="0" smtClean="0"/>
              <a:t>Policies to match stated priorities</a:t>
            </a:r>
          </a:p>
          <a:p>
            <a:pPr lvl="1" eaLnBrk="1" hangingPunct="1"/>
            <a:r>
              <a:rPr lang="en-US" sz="3100" dirty="0" smtClean="0"/>
              <a:t>Resiliency mindset</a:t>
            </a:r>
          </a:p>
          <a:p>
            <a:pPr lvl="1"/>
            <a:r>
              <a:rPr lang="en-US" sz="3100" dirty="0" smtClean="0"/>
              <a:t>Meaningful community conversations </a:t>
            </a:r>
            <a:br>
              <a:rPr lang="en-US" sz="3100" dirty="0" smtClean="0"/>
            </a:br>
            <a:r>
              <a:rPr lang="en-US" sz="3100" dirty="0" smtClean="0"/>
              <a:t>		(priorities and requirements)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 eaLnBrk="1" hangingPunct="1">
              <a:buClr>
                <a:srgbClr val="FFFF00"/>
              </a:buClr>
            </a:pPr>
            <a:endParaRPr lang="en-US" sz="24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11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1000" y="457200"/>
            <a:ext cx="7740316" cy="830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cap="all" dirty="0"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38" y="457200"/>
            <a:ext cx="74676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Priorities and Timing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61656" y="1299962"/>
          <a:ext cx="6978764" cy="495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41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move to where the people want to live</a:t>
            </a:r>
          </a:p>
          <a:p>
            <a:r>
              <a:rPr lang="en-US" dirty="0" smtClean="0"/>
              <a:t>People want good schools and amenities</a:t>
            </a:r>
          </a:p>
          <a:p>
            <a:r>
              <a:rPr lang="en-US" dirty="0" smtClean="0"/>
              <a:t>Primacy of Place matters</a:t>
            </a:r>
          </a:p>
          <a:p>
            <a:r>
              <a:rPr lang="en-US" dirty="0" smtClean="0"/>
              <a:t>We need to answer the “Whys”</a:t>
            </a:r>
          </a:p>
          <a:p>
            <a:r>
              <a:rPr lang="en-US" dirty="0" smtClean="0"/>
              <a:t>We need to demonstrate </a:t>
            </a:r>
            <a:r>
              <a:rPr lang="en-US" b="1" dirty="0" smtClean="0"/>
              <a:t>value-added</a:t>
            </a:r>
          </a:p>
          <a:p>
            <a:pPr lvl="1"/>
            <a:r>
              <a:rPr lang="en-US" dirty="0" smtClean="0"/>
              <a:t>To our citizens</a:t>
            </a:r>
          </a:p>
          <a:p>
            <a:pPr lvl="1"/>
            <a:r>
              <a:rPr lang="en-US" dirty="0" smtClean="0"/>
              <a:t>To our region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/>
              <a:t>David Terrell</a:t>
            </a:r>
          </a:p>
          <a:p>
            <a:pPr marL="0" indent="0" algn="ctr">
              <a:buNone/>
            </a:pPr>
            <a:r>
              <a:rPr lang="en-US" dirty="0" smtClean="0"/>
              <a:t>Director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Indiana Communities Institute</a:t>
            </a:r>
          </a:p>
          <a:p>
            <a:pPr marL="0" indent="0" algn="ctr">
              <a:buNone/>
            </a:pPr>
            <a:r>
              <a:rPr lang="en-US" dirty="0" smtClean="0"/>
              <a:t>Ball </a:t>
            </a:r>
            <a:r>
              <a:rPr lang="en-US" dirty="0"/>
              <a:t>State </a:t>
            </a:r>
            <a:r>
              <a:rPr lang="en-US" dirty="0" smtClean="0"/>
              <a:t>University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drterrell@bsu.edu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812-599-2201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more information, visit </a:t>
            </a:r>
            <a:r>
              <a:rPr lang="en-US" dirty="0" smtClean="0">
                <a:hlinkClick r:id="rId2"/>
              </a:rPr>
              <a:t>http://cri.cberdata.org</a:t>
            </a:r>
            <a:r>
              <a:rPr lang="en-US" dirty="0" smtClean="0"/>
              <a:t> and select “FAQs for Communities”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3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Lower numbers = more agreement among responses</a:t>
            </a:r>
            <a:endParaRPr lang="en-US" sz="28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363479"/>
              </p:ext>
            </p:extLst>
          </p:nvPr>
        </p:nvGraphicFramePr>
        <p:xfrm>
          <a:off x="457200" y="3160693"/>
          <a:ext cx="8229600" cy="11644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6907">
                <a:tc>
                  <a:txBody>
                    <a:bodyPr/>
                    <a:lstStyle/>
                    <a:p>
                      <a:r>
                        <a:rPr lang="en-US" dirty="0" smtClean="0"/>
                        <a:t># Responses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Wholesale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Recreation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55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800" kern="1200" dirty="0"/>
                        <a:t>1.748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800" kern="1200" dirty="0"/>
                        <a:t>1.633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hr-HR" sz="1800" kern="1200" dirty="0"/>
                        <a:t>2.054</a:t>
                      </a:r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800" kern="1200" dirty="0"/>
                        <a:t>1.761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1800" kern="1200" dirty="0"/>
                        <a:t>1.661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6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PWR</a:t>
            </a:r>
            <a:r>
              <a:rPr lang="en-US" baseline="30000" dirty="0" smtClean="0"/>
              <a:t>3</a:t>
            </a:r>
            <a:r>
              <a:rPr lang="en-US" dirty="0" smtClean="0"/>
              <a:t> Rankings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785739"/>
              </p:ext>
            </p:extLst>
          </p:nvPr>
        </p:nvGraphicFramePr>
        <p:xfrm>
          <a:off x="1066800" y="1600200"/>
          <a:ext cx="7086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181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+mn-lt"/>
              </a:rPr>
              <a:t>Most </a:t>
            </a:r>
          </a:p>
          <a:p>
            <a:pPr algn="r"/>
            <a:r>
              <a:rPr lang="en-US" sz="1400" b="1" dirty="0" smtClean="0">
                <a:latin typeface="+mn-lt"/>
              </a:rPr>
              <a:t>Promising</a:t>
            </a:r>
            <a:endParaRPr lang="en-US" sz="1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05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smtClean="0">
                <a:latin typeface="+mn-lt"/>
              </a:rPr>
              <a:t>Least </a:t>
            </a:r>
          </a:p>
          <a:p>
            <a:pPr algn="r"/>
            <a:r>
              <a:rPr lang="en-US" sz="1400" b="1" dirty="0" smtClean="0">
                <a:latin typeface="+mn-lt"/>
              </a:rPr>
              <a:t>Promising</a:t>
            </a:r>
            <a:endParaRPr lang="en-US" sz="1400" b="1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9600" y="2514600"/>
            <a:ext cx="0" cy="25146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77200" y="5181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Most </a:t>
            </a:r>
          </a:p>
          <a:p>
            <a:r>
              <a:rPr lang="en-US" sz="1400" b="1" dirty="0" smtClean="0">
                <a:latin typeface="+mn-lt"/>
              </a:rPr>
              <a:t>Promising</a:t>
            </a:r>
            <a:endParaRPr lang="en-US" sz="14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7200" y="1905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Least </a:t>
            </a:r>
          </a:p>
          <a:p>
            <a:r>
              <a:rPr lang="en-US" sz="1400" b="1" dirty="0" smtClean="0">
                <a:latin typeface="+mn-lt"/>
              </a:rPr>
              <a:t>Promising</a:t>
            </a:r>
            <a:endParaRPr lang="en-US" sz="1400" b="1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610600" y="2514600"/>
            <a:ext cx="0" cy="25146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5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2646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709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Commuting into County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STATS Indiana Annual Commuting Trends Profile (2004, 2014)</a:t>
            </a:r>
          </a:p>
        </p:txBody>
      </p:sp>
      <p:pic>
        <p:nvPicPr>
          <p:cNvPr id="7" name="Picture 6" descr="http://www.stats.indiana.edu/web/county/maps/commuting2004/in/Brow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3429000" cy="25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nto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41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Commuting out of County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STATS Indiana Annual Commuting Trends Profile (2004, 2014)</a:t>
            </a:r>
          </a:p>
        </p:txBody>
      </p:sp>
      <p:pic>
        <p:nvPicPr>
          <p:cNvPr id="8" name="Picture 7" descr="http://www.stats.indiana.edu/web/county/maps/commuting2004/out/Brow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341580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Out of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60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Occupations (What you do)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0334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46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RI Colors">
      <a:dk1>
        <a:srgbClr val="000000"/>
      </a:dk1>
      <a:lt1>
        <a:srgbClr val="FFFFFF"/>
      </a:lt1>
      <a:dk2>
        <a:srgbClr val="3B4D59"/>
      </a:dk2>
      <a:lt2>
        <a:srgbClr val="EEECE1"/>
      </a:lt2>
      <a:accent1>
        <a:srgbClr val="4FB2B9"/>
      </a:accent1>
      <a:accent2>
        <a:srgbClr val="86B850"/>
      </a:accent2>
      <a:accent3>
        <a:srgbClr val="ECBE3D"/>
      </a:accent3>
      <a:accent4>
        <a:srgbClr val="DB742C"/>
      </a:accent4>
      <a:accent5>
        <a:srgbClr val="BA1D3D"/>
      </a:accent5>
      <a:accent6>
        <a:srgbClr val="3F1140"/>
      </a:accent6>
      <a:hlink>
        <a:srgbClr val="255193"/>
      </a:hlink>
      <a:folHlink>
        <a:srgbClr val="4D1C1E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6" id="{6B202873-5AA6-A648-94D9-661700ECE8DA}" vid="{E7B4E747-0D83-D743-A5EC-0B225535BD6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IndCmmtyInstTemplate2016</Template>
  <TotalTime>443</TotalTime>
  <Words>825</Words>
  <Application>Microsoft Office PowerPoint</Application>
  <PresentationFormat>On-screen Show (4:3)</PresentationFormat>
  <Paragraphs>182</Paragraphs>
  <Slides>39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Nashville,  Brown County CRI Presentation B</vt:lpstr>
      <vt:lpstr>Questionnaire Statistics</vt:lpstr>
      <vt:lpstr>Knowledge of Community Plan</vt:lpstr>
      <vt:lpstr>Internal Alignment</vt:lpstr>
      <vt:lpstr>Community PWR3 Rankings</vt:lpstr>
      <vt:lpstr>Population Growth Rate</vt:lpstr>
      <vt:lpstr>Commuting into County</vt:lpstr>
      <vt:lpstr>Commuting out of County</vt:lpstr>
      <vt:lpstr>Occupations (What you do)</vt:lpstr>
      <vt:lpstr>Industries (Where you work)</vt:lpstr>
      <vt:lpstr>Poverty Rate</vt:lpstr>
      <vt:lpstr>Median Household Income</vt:lpstr>
      <vt:lpstr>Exportable/Non-Exportable Sector Employment</vt:lpstr>
      <vt:lpstr>Income Inequality</vt:lpstr>
      <vt:lpstr>Housing Occupancy</vt:lpstr>
      <vt:lpstr>Age of Housing</vt:lpstr>
      <vt:lpstr>Educational Attainment</vt:lpstr>
      <vt:lpstr>Educational Attainment</vt:lpstr>
      <vt:lpstr>School Corporation Performance: Math</vt:lpstr>
      <vt:lpstr>School Corporation Performance: English</vt:lpstr>
      <vt:lpstr>End-of-Course Percent Passing</vt:lpstr>
      <vt:lpstr>Why Is This Important?</vt:lpstr>
      <vt:lpstr>20th Century Economic Development Policy</vt:lpstr>
      <vt:lpstr>Birth of Manufacturing Firms  with 500+ Employees, USA</vt:lpstr>
      <vt:lpstr>PowerPoint Presentation</vt:lpstr>
      <vt:lpstr>Capital-to-Labor Ratio  in US Manufacturing</vt:lpstr>
      <vt:lpstr>Indiana’s Manufacturing Paradox</vt:lpstr>
      <vt:lpstr>Cumulative Job Growth in Footloose/Non-Footloose Firms, USA</vt:lpstr>
      <vt:lpstr>Why did you move here and select your home?</vt:lpstr>
      <vt:lpstr>New Paradigms – Job Creation</vt:lpstr>
      <vt:lpstr>Talent</vt:lpstr>
      <vt:lpstr>21st Century Community Economic Development Policy</vt:lpstr>
      <vt:lpstr>What Is Primacy of Place?</vt:lpstr>
      <vt:lpstr>Key Components of  Primacy of Place</vt:lpstr>
      <vt:lpstr>Operational Parameters</vt:lpstr>
      <vt:lpstr>Priorities and Timing</vt:lpstr>
      <vt:lpstr>Conclusions</vt:lpstr>
      <vt:lpstr>Questions?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Nashville, Brown County Presentation A</dc:title>
  <dc:creator>Meldrum, Victoria</dc:creator>
  <cp:lastModifiedBy>Terrell, David</cp:lastModifiedBy>
  <cp:revision>43</cp:revision>
  <dcterms:created xsi:type="dcterms:W3CDTF">2016-10-17T22:38:15Z</dcterms:created>
  <dcterms:modified xsi:type="dcterms:W3CDTF">2016-11-14T21:49:41Z</dcterms:modified>
</cp:coreProperties>
</file>